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EDEED3-D856-424A-B35D-8F52C6CA57C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0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82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9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53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7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45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83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9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7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1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4039F-A297-4E83-A03A-9A7E06BB16F5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A32E642-DAA6-4A9A-847B-3D466233481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97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2147" y="-271759"/>
            <a:ext cx="9008338" cy="2541431"/>
          </a:xfrm>
        </p:spPr>
        <p:txBody>
          <a:bodyPr>
            <a:normAutofit/>
          </a:bodyPr>
          <a:lstStyle/>
          <a:p>
            <a:pPr algn="ctr"/>
            <a:r>
              <a:rPr lang="uk-UA" sz="3300" dirty="0" smtClean="0"/>
              <a:t>Фармакотерапія больового     синдрому</a:t>
            </a:r>
            <a:endParaRPr lang="ru-RU" sz="3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96971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Біль</a:t>
            </a:r>
            <a:r>
              <a:rPr lang="ru-RU" dirty="0"/>
              <a:t>, без </a:t>
            </a:r>
            <a:r>
              <a:rPr lang="ru-RU" dirty="0" err="1"/>
              <a:t>сумніву</a:t>
            </a:r>
            <a:r>
              <a:rPr lang="ru-RU" dirty="0"/>
              <a:t>, є </a:t>
            </a:r>
            <a:r>
              <a:rPr lang="ru-RU" dirty="0" err="1"/>
              <a:t>найчастішою</a:t>
            </a:r>
            <a:r>
              <a:rPr lang="ru-RU" dirty="0"/>
              <a:t> </a:t>
            </a:r>
            <a:r>
              <a:rPr lang="ru-RU" dirty="0" err="1"/>
              <a:t>скаргою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доводиться </a:t>
            </a:r>
            <a:r>
              <a:rPr lang="ru-RU" dirty="0" err="1"/>
              <a:t>мати</a:t>
            </a:r>
            <a:r>
              <a:rPr lang="ru-RU" dirty="0"/>
              <a:t> справу </a:t>
            </a:r>
            <a:r>
              <a:rPr lang="ru-RU" dirty="0" err="1"/>
              <a:t>лікарям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біль</a:t>
            </a:r>
            <a:r>
              <a:rPr lang="ru-RU" dirty="0"/>
              <a:t>»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латинського</a:t>
            </a:r>
            <a:r>
              <a:rPr lang="ru-RU" dirty="0"/>
              <a:t> «</a:t>
            </a:r>
            <a:r>
              <a:rPr lang="en-US" dirty="0" err="1"/>
              <a:t>poena</a:t>
            </a:r>
            <a:r>
              <a:rPr lang="en-US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перекладається</a:t>
            </a:r>
            <a:r>
              <a:rPr lang="ru-RU" dirty="0"/>
              <a:t> як </a:t>
            </a:r>
            <a:r>
              <a:rPr lang="ru-RU" dirty="0" err="1" smtClean="0"/>
              <a:t>покарання</a:t>
            </a:r>
            <a:r>
              <a:rPr lang="ru-RU" dirty="0" smtClean="0"/>
              <a:t>.</a:t>
            </a:r>
          </a:p>
          <a:p>
            <a:r>
              <a:rPr lang="uk-UA" dirty="0" smtClean="0"/>
              <a:t>Виконала:</a:t>
            </a:r>
            <a:endParaRPr lang="ru-RU" dirty="0" smtClean="0"/>
          </a:p>
          <a:p>
            <a:r>
              <a:rPr lang="ru-RU" dirty="0" smtClean="0"/>
              <a:t>Студентка </a:t>
            </a:r>
            <a:r>
              <a:rPr lang="ru-RU" smtClean="0"/>
              <a:t>6 </a:t>
            </a:r>
            <a:r>
              <a:rPr lang="ru-RU" smtClean="0"/>
              <a:t>курсу, </a:t>
            </a:r>
            <a:r>
              <a:rPr lang="ru-RU" dirty="0" smtClean="0"/>
              <a:t>6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Остапчук</a:t>
            </a:r>
            <a:r>
              <a:rPr lang="ru-RU" dirty="0" smtClean="0"/>
              <a:t> 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2" y="2269672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2" y="145142"/>
            <a:ext cx="2143125" cy="2002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2" y="4450218"/>
            <a:ext cx="21431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5" y="552231"/>
            <a:ext cx="5442857" cy="30113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b="1" cap="none" dirty="0" err="1" smtClean="0"/>
              <a:t>Наркотичні</a:t>
            </a:r>
            <a:r>
              <a:rPr lang="ru-RU" sz="2000" b="1" cap="none" dirty="0" smtClean="0"/>
              <a:t> аналгетики </a:t>
            </a:r>
            <a:r>
              <a:rPr lang="ru-RU" sz="2000" cap="none" dirty="0" smtClean="0"/>
              <a:t>– (</a:t>
            </a:r>
            <a:r>
              <a:rPr lang="en-US" sz="2000" cap="none" dirty="0" smtClean="0"/>
              <a:t>an-</a:t>
            </a:r>
            <a:r>
              <a:rPr lang="ru-RU" sz="2000" cap="none" dirty="0" err="1" smtClean="0"/>
              <a:t>заперечення</a:t>
            </a:r>
            <a:r>
              <a:rPr lang="ru-RU" sz="2000" cap="none" dirty="0" smtClean="0"/>
              <a:t>, </a:t>
            </a:r>
            <a:r>
              <a:rPr lang="en-US" sz="2000" cap="none" dirty="0" err="1" smtClean="0"/>
              <a:t>algos</a:t>
            </a:r>
            <a:r>
              <a:rPr lang="en-US" sz="2000" cap="none" dirty="0" smtClean="0"/>
              <a:t>- </a:t>
            </a:r>
            <a:r>
              <a:rPr lang="ru-RU" sz="2000" cap="none" dirty="0" err="1" smtClean="0"/>
              <a:t>біль</a:t>
            </a:r>
            <a:r>
              <a:rPr lang="ru-RU" sz="2000" cap="none" dirty="0" smtClean="0"/>
              <a:t>)ЛР, </a:t>
            </a:r>
            <a:r>
              <a:rPr lang="ru-RU" sz="2000" cap="none" dirty="0" err="1" smtClean="0"/>
              <a:t>рослинного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або</a:t>
            </a:r>
            <a:r>
              <a:rPr lang="ru-RU" sz="2000" cap="none" dirty="0" smtClean="0"/>
              <a:t> синтетичного </a:t>
            </a:r>
            <a:r>
              <a:rPr lang="ru-RU" sz="2000" cap="none" dirty="0" err="1" smtClean="0"/>
              <a:t>походження,вибірково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пригнічують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сприйняття</a:t>
            </a:r>
            <a:r>
              <a:rPr lang="ru-RU" sz="2000" cap="none" dirty="0" smtClean="0"/>
              <a:t> болю, </a:t>
            </a:r>
            <a:r>
              <a:rPr lang="ru-RU" sz="2000" cap="none" dirty="0" err="1" smtClean="0"/>
              <a:t>що</a:t>
            </a:r>
            <a:r>
              <a:rPr lang="ru-RU" sz="2000" cap="none" dirty="0"/>
              <a:t> </a:t>
            </a:r>
            <a:r>
              <a:rPr lang="ru-RU" sz="2000" cap="none" dirty="0" err="1" smtClean="0"/>
              <a:t>підвищують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її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переносимість</a:t>
            </a:r>
            <a:r>
              <a:rPr lang="ru-RU" sz="2000" cap="none" dirty="0" smtClean="0"/>
              <a:t> та </a:t>
            </a:r>
            <a:r>
              <a:rPr lang="ru-RU" sz="2000" cap="none" dirty="0" err="1" smtClean="0"/>
              <a:t>змінюють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емоційне</a:t>
            </a:r>
            <a:r>
              <a:rPr lang="ru-RU" sz="2000" cap="none" dirty="0"/>
              <a:t> </a:t>
            </a:r>
            <a:r>
              <a:rPr lang="ru-RU" sz="2000" cap="none" dirty="0" err="1" smtClean="0"/>
              <a:t>забарвлення</a:t>
            </a:r>
            <a:r>
              <a:rPr lang="ru-RU" sz="2000" cap="none" dirty="0" smtClean="0"/>
              <a:t>, </a:t>
            </a:r>
            <a:r>
              <a:rPr lang="ru-RU" sz="2000" cap="none" dirty="0" err="1" smtClean="0"/>
              <a:t>вегетативну</a:t>
            </a:r>
            <a:r>
              <a:rPr lang="ru-RU" sz="2000" cap="none" dirty="0" smtClean="0"/>
              <a:t> і </a:t>
            </a:r>
            <a:r>
              <a:rPr lang="ru-RU" sz="2000" cap="none" dirty="0" err="1" smtClean="0"/>
              <a:t>рухову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реакцію</a:t>
            </a:r>
            <a:r>
              <a:rPr lang="ru-RU" sz="2000" cap="none" dirty="0" smtClean="0"/>
              <a:t> на </a:t>
            </a:r>
            <a:r>
              <a:rPr lang="ru-RU" sz="2000" cap="none" dirty="0" err="1" smtClean="0"/>
              <a:t>біль,при</a:t>
            </a:r>
            <a:r>
              <a:rPr lang="ru-RU" sz="2000" cap="none" dirty="0" smtClean="0"/>
              <a:t> повторному </a:t>
            </a:r>
            <a:r>
              <a:rPr lang="ru-RU" sz="2000" cap="none" dirty="0" err="1" smtClean="0"/>
              <a:t>застосуванні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викликає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пристрасть</a:t>
            </a:r>
            <a:r>
              <a:rPr lang="ru-RU" sz="2000" cap="none" dirty="0" smtClean="0"/>
              <a:t>,</a:t>
            </a:r>
            <a:br>
              <a:rPr lang="ru-RU" sz="2000" cap="none" dirty="0" smtClean="0"/>
            </a:br>
            <a:r>
              <a:rPr lang="ru-RU" sz="2000" cap="none" dirty="0" err="1" smtClean="0"/>
              <a:t>що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виражається</a:t>
            </a:r>
            <a:r>
              <a:rPr lang="ru-RU" sz="2000" cap="none" dirty="0" smtClean="0"/>
              <a:t> в </a:t>
            </a:r>
            <a:r>
              <a:rPr lang="ru-RU" sz="2000" cap="none" dirty="0" err="1" smtClean="0"/>
              <a:t>розвитку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ейфорії</a:t>
            </a:r>
            <a:r>
              <a:rPr lang="ru-RU" sz="2000" cap="none" dirty="0" smtClean="0"/>
              <a:t> і </a:t>
            </a:r>
            <a:r>
              <a:rPr lang="ru-RU" sz="2000" cap="none" dirty="0" err="1" smtClean="0"/>
              <a:t>прояві</a:t>
            </a:r>
            <a:r>
              <a:rPr lang="ru-RU" sz="2000" cap="none" dirty="0" smtClean="0"/>
              <a:t/>
            </a:r>
            <a:br>
              <a:rPr lang="ru-RU" sz="2000" cap="none" dirty="0" smtClean="0"/>
            </a:br>
            <a:r>
              <a:rPr lang="ru-RU" sz="2000" cap="none" dirty="0" err="1" smtClean="0"/>
              <a:t>синдромів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психічної</a:t>
            </a:r>
            <a:r>
              <a:rPr lang="ru-RU" sz="2000" cap="none" dirty="0" smtClean="0"/>
              <a:t> і </a:t>
            </a:r>
            <a:r>
              <a:rPr lang="ru-RU" sz="2000" cap="none" dirty="0" err="1" smtClean="0"/>
              <a:t>фізичної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залежності</a:t>
            </a:r>
            <a:r>
              <a:rPr lang="ru-RU" sz="2000" cap="none" dirty="0" smtClean="0"/>
              <a:t/>
            </a:r>
            <a:br>
              <a:rPr lang="ru-RU" sz="2000" cap="none" dirty="0" smtClean="0"/>
            </a:br>
            <a:r>
              <a:rPr lang="ru-RU" sz="2000" cap="none" dirty="0" smtClean="0"/>
              <a:t>(</a:t>
            </a:r>
            <a:r>
              <a:rPr lang="ru-RU" sz="2000" cap="none" dirty="0" err="1" smtClean="0"/>
              <a:t>наркоманії</a:t>
            </a:r>
            <a:r>
              <a:rPr lang="ru-RU" sz="2000" cap="none" dirty="0" smtClean="0"/>
              <a:t>), а </a:t>
            </a:r>
            <a:r>
              <a:rPr lang="ru-RU" sz="2000" cap="none" dirty="0" err="1" smtClean="0"/>
              <a:t>також</a:t>
            </a:r>
            <a:r>
              <a:rPr lang="ru-RU" sz="2000" cap="none" dirty="0" smtClean="0"/>
              <a:t> абстинентного синдрому.</a:t>
            </a:r>
            <a:br>
              <a:rPr lang="ru-RU" sz="2000" cap="none" dirty="0" smtClean="0"/>
            </a:br>
            <a:r>
              <a:rPr lang="ru-RU" sz="2000" cap="none" dirty="0" smtClean="0"/>
              <a:t>«</a:t>
            </a:r>
            <a:r>
              <a:rPr lang="ru-RU" sz="2000" cap="none" dirty="0" err="1" smtClean="0"/>
              <a:t>Опіати</a:t>
            </a:r>
            <a:r>
              <a:rPr lang="ru-RU" sz="2000" cap="none" dirty="0" smtClean="0"/>
              <a:t>» - </a:t>
            </a:r>
            <a:r>
              <a:rPr lang="ru-RU" sz="2000" cap="none" dirty="0" err="1" smtClean="0"/>
              <a:t>речовини</a:t>
            </a:r>
            <a:r>
              <a:rPr lang="ru-RU" sz="2000" cap="none" dirty="0" smtClean="0"/>
              <a:t>, </a:t>
            </a:r>
            <a:r>
              <a:rPr lang="ru-RU" sz="2000" cap="none" dirty="0" err="1" smtClean="0"/>
              <a:t>отримані</a:t>
            </a:r>
            <a:r>
              <a:rPr lang="ru-RU" sz="2000" cap="none" dirty="0" smtClean="0"/>
              <a:t> з </a:t>
            </a:r>
            <a:r>
              <a:rPr lang="ru-RU" sz="2000" cap="none" dirty="0" err="1" smtClean="0"/>
              <a:t>опію</a:t>
            </a:r>
            <a:r>
              <a:rPr lang="ru-RU" sz="2000" cap="none" dirty="0" smtClean="0"/>
              <a:t> (</a:t>
            </a:r>
            <a:r>
              <a:rPr lang="ru-RU" sz="2000" cap="none" dirty="0" err="1" smtClean="0"/>
              <a:t>морфін</a:t>
            </a:r>
            <a:r>
              <a:rPr lang="ru-RU" sz="2000" cap="none" dirty="0" smtClean="0"/>
              <a:t>,</a:t>
            </a:r>
            <a:br>
              <a:rPr lang="ru-RU" sz="2000" cap="none" dirty="0" smtClean="0"/>
            </a:br>
            <a:r>
              <a:rPr lang="ru-RU" sz="2000" cap="none" dirty="0" err="1" smtClean="0"/>
              <a:t>кодеїн</a:t>
            </a:r>
            <a:r>
              <a:rPr lang="ru-RU" sz="2000" cap="none" dirty="0" smtClean="0"/>
              <a:t>).«</a:t>
            </a:r>
            <a:r>
              <a:rPr lang="ru-RU" sz="2000" cap="none" dirty="0" err="1" smtClean="0"/>
              <a:t>Опіоїди</a:t>
            </a:r>
            <a:r>
              <a:rPr lang="ru-RU" sz="2000" cap="none" dirty="0" smtClean="0"/>
              <a:t>» - </a:t>
            </a:r>
            <a:r>
              <a:rPr lang="ru-RU" sz="2000" cap="none" dirty="0" err="1" smtClean="0"/>
              <a:t>синтетичні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препарти</a:t>
            </a:r>
            <a:r>
              <a:rPr lang="ru-RU" sz="2000" cap="none" dirty="0" smtClean="0"/>
              <a:t> НА</a:t>
            </a:r>
            <a:r>
              <a:rPr lang="ru-RU" cap="none" dirty="0" smtClean="0"/>
              <a:t>.</a:t>
            </a:r>
            <a:endParaRPr lang="ru-RU" cap="none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972" y="164861"/>
            <a:ext cx="6407042" cy="4799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0" y="3701142"/>
            <a:ext cx="4947243" cy="28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23428" cy="4511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572" y="0"/>
            <a:ext cx="6023428" cy="45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049287" cy="4531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716" y="0"/>
            <a:ext cx="6049284" cy="45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779"/>
            <a:ext cx="5404513" cy="2247117"/>
          </a:xfrm>
        </p:spPr>
        <p:txBody>
          <a:bodyPr>
            <a:noAutofit/>
          </a:bodyPr>
          <a:lstStyle/>
          <a:p>
            <a:r>
              <a:rPr lang="ru-RU" sz="2200" b="1" cap="none" dirty="0" err="1" smtClean="0"/>
              <a:t>Морфін</a:t>
            </a:r>
            <a:r>
              <a:rPr lang="ru-RU" sz="1800" cap="none" dirty="0" err="1"/>
              <a:t>-</a:t>
            </a:r>
            <a:r>
              <a:rPr lang="ru-RU" sz="1800" cap="none" dirty="0" err="1" smtClean="0"/>
              <a:t>відноситься</a:t>
            </a:r>
            <a:r>
              <a:rPr lang="ru-RU" sz="1800" cap="none" dirty="0" smtClean="0"/>
              <a:t> до </a:t>
            </a:r>
            <a:r>
              <a:rPr lang="ru-RU" sz="1800" cap="none" dirty="0" err="1" smtClean="0"/>
              <a:t>природніх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наркотичних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аналгетиків</a:t>
            </a:r>
            <a:r>
              <a:rPr lang="ru-RU" sz="1800" cap="none" dirty="0"/>
              <a:t> </a:t>
            </a:r>
            <a:r>
              <a:rPr lang="ru-RU" sz="1800" cap="none" dirty="0" err="1" smtClean="0"/>
              <a:t>дія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розпочинаеться</a:t>
            </a:r>
            <a:r>
              <a:rPr lang="ru-RU" sz="1800" cap="none" dirty="0" smtClean="0"/>
              <a:t> через 10-15 </a:t>
            </a:r>
            <a:r>
              <a:rPr lang="ru-RU" sz="1800" cap="none" dirty="0" err="1" smtClean="0"/>
              <a:t>хв</a:t>
            </a:r>
            <a:r>
              <a:rPr lang="ru-RU" sz="1800" cap="none" dirty="0" smtClean="0"/>
              <a:t> та </a:t>
            </a:r>
            <a:r>
              <a:rPr lang="ru-RU" sz="1800" cap="none" dirty="0" err="1" smtClean="0"/>
              <a:t>тривалість</a:t>
            </a:r>
            <a:r>
              <a:rPr lang="ru-RU" sz="1800" cap="none" dirty="0" smtClean="0"/>
              <a:t> 3-6 </a:t>
            </a:r>
            <a:r>
              <a:rPr lang="ru-RU" sz="1800" cap="none" dirty="0" err="1" smtClean="0"/>
              <a:t>годзменшення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задухи</a:t>
            </a:r>
            <a:r>
              <a:rPr lang="ru-RU" sz="1800" cap="none" dirty="0" smtClean="0"/>
              <a:t> при </a:t>
            </a:r>
            <a:r>
              <a:rPr lang="ru-RU" sz="1800" cap="none" dirty="0" err="1" smtClean="0"/>
              <a:t>серцевій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астмі</a:t>
            </a:r>
            <a:r>
              <a:rPr lang="ru-RU" sz="1800" cap="none" dirty="0" smtClean="0"/>
              <a:t> та </a:t>
            </a:r>
            <a:r>
              <a:rPr lang="ru-RU" sz="1800" cap="none" dirty="0" err="1" smtClean="0"/>
              <a:t>набряку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легень</a:t>
            </a:r>
            <a:r>
              <a:rPr lang="ru-RU" sz="1800" cap="none" dirty="0" smtClean="0"/>
              <a:t> (</a:t>
            </a:r>
            <a:r>
              <a:rPr lang="ru-RU" sz="1800" cap="none" dirty="0" err="1" smtClean="0"/>
              <a:t>зменшується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венозний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приплив</a:t>
            </a:r>
            <a:r>
              <a:rPr lang="ru-RU" sz="1800" cap="none" dirty="0" smtClean="0"/>
              <a:t> до </a:t>
            </a:r>
            <a:r>
              <a:rPr lang="ru-RU" sz="1800" cap="none" dirty="0" err="1" smtClean="0"/>
              <a:t>серця</a:t>
            </a:r>
            <a:r>
              <a:rPr lang="ru-RU" sz="1800" cap="none" dirty="0" smtClean="0"/>
              <a:t> і </a:t>
            </a:r>
            <a:r>
              <a:rPr lang="ru-RU" sz="1800" cap="none" dirty="0" err="1" smtClean="0"/>
              <a:t>легеневий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застій</a:t>
            </a:r>
            <a:r>
              <a:rPr lang="ru-RU" sz="1800" cap="none" dirty="0" smtClean="0"/>
              <a:t>,</a:t>
            </a:r>
            <a:br>
              <a:rPr lang="ru-RU" sz="1800" cap="none" dirty="0" smtClean="0"/>
            </a:br>
            <a:r>
              <a:rPr lang="ru-RU" sz="1800" cap="none" dirty="0" err="1" smtClean="0"/>
              <a:t>знижується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активність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дц</a:t>
            </a:r>
            <a:r>
              <a:rPr lang="ru-RU" sz="1800" cap="none" dirty="0" smtClean="0"/>
              <a:t>). </a:t>
            </a:r>
            <a:r>
              <a:rPr lang="ru-RU" sz="1800" cap="none" dirty="0" err="1" smtClean="0"/>
              <a:t>знижується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тиск</a:t>
            </a:r>
            <a:r>
              <a:rPr lang="ru-RU" sz="1800" cap="none" dirty="0" smtClean="0"/>
              <a:t> в </a:t>
            </a:r>
            <a:r>
              <a:rPr lang="ru-RU" sz="1800" cap="none" dirty="0" err="1" smtClean="0"/>
              <a:t>системі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легеневої</a:t>
            </a:r>
            <a:r>
              <a:rPr lang="ru-RU" sz="1800" cap="none" dirty="0"/>
              <a:t> </a:t>
            </a:r>
            <a:r>
              <a:rPr lang="ru-RU" sz="1800" cap="none" dirty="0" err="1" smtClean="0"/>
              <a:t>артерії</a:t>
            </a:r>
            <a:r>
              <a:rPr lang="ru-RU" sz="1800" cap="none" dirty="0" smtClean="0"/>
              <a:t>, </a:t>
            </a:r>
            <a:r>
              <a:rPr lang="ru-RU" sz="1800" cap="none" dirty="0" err="1" smtClean="0"/>
              <a:t>розширюються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бронхіоли</a:t>
            </a:r>
            <a:r>
              <a:rPr lang="ru-RU" sz="1800" cap="none" dirty="0" smtClean="0"/>
              <a:t>, </a:t>
            </a:r>
            <a:r>
              <a:rPr lang="ru-RU" sz="1800" cap="none" dirty="0" err="1" smtClean="0"/>
              <a:t>зменшується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споживання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кисню</a:t>
            </a:r>
            <a:r>
              <a:rPr lang="ru-RU" sz="1800" cap="none" dirty="0" smtClean="0"/>
              <a:t>)</a:t>
            </a:r>
            <a:br>
              <a:rPr lang="ru-RU" sz="1800" cap="none" dirty="0" smtClean="0"/>
            </a:br>
            <a:r>
              <a:rPr lang="ru-RU" sz="1800" cap="none" dirty="0" smtClean="0"/>
              <a:t>не </a:t>
            </a:r>
            <a:r>
              <a:rPr lang="ru-RU" sz="1800" cap="none" dirty="0" err="1" smtClean="0"/>
              <a:t>використовують</a:t>
            </a:r>
            <a:r>
              <a:rPr lang="ru-RU" sz="1800" cap="none" dirty="0" smtClean="0"/>
              <a:t> для </a:t>
            </a:r>
            <a:r>
              <a:rPr lang="ru-RU" sz="1800" cap="none" dirty="0" err="1" smtClean="0"/>
              <a:t>знеболення</a:t>
            </a:r>
            <a:r>
              <a:rPr lang="ru-RU" sz="1800" cap="none" dirty="0" smtClean="0"/>
              <a:t> </a:t>
            </a:r>
            <a:r>
              <a:rPr lang="ru-RU" sz="1800" cap="none" dirty="0" err="1" smtClean="0"/>
              <a:t>пологів</a:t>
            </a:r>
            <a:endParaRPr lang="ru-RU" sz="1800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8662" y="0"/>
            <a:ext cx="5938274" cy="384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ТРИАДА СИМПТОМІВ ОТРУЄННЯ :</a:t>
            </a:r>
            <a:r>
              <a:rPr lang="ru-RU" sz="1800" dirty="0" err="1" smtClean="0"/>
              <a:t>пригнічення</a:t>
            </a:r>
            <a:r>
              <a:rPr lang="ru-RU" sz="1800" dirty="0" smtClean="0"/>
              <a:t> </a:t>
            </a:r>
            <a:r>
              <a:rPr lang="ru-RU" sz="1800" dirty="0" err="1"/>
              <a:t>дихання</a:t>
            </a:r>
            <a:r>
              <a:rPr lang="ru-RU" sz="1800" dirty="0"/>
              <a:t>, </a:t>
            </a:r>
            <a:r>
              <a:rPr lang="ru-RU" sz="1800" dirty="0" err="1"/>
              <a:t>періодичне</a:t>
            </a:r>
            <a:r>
              <a:rPr lang="ru-RU" sz="1800" dirty="0"/>
              <a:t> </a:t>
            </a:r>
            <a:r>
              <a:rPr lang="ru-RU" sz="1800" dirty="0" err="1"/>
              <a:t>апное</a:t>
            </a:r>
            <a:r>
              <a:rPr lang="ru-RU" sz="1800" dirty="0"/>
              <a:t> – </a:t>
            </a:r>
            <a:r>
              <a:rPr lang="ru-RU" sz="1800" dirty="0" err="1"/>
              <a:t>дихання</a:t>
            </a:r>
            <a:r>
              <a:rPr lang="ru-RU" sz="1800" dirty="0"/>
              <a:t> </a:t>
            </a:r>
            <a:r>
              <a:rPr lang="ru-RU" sz="1800" dirty="0" err="1"/>
              <a:t>Чейна</a:t>
            </a:r>
            <a:r>
              <a:rPr lang="ru-RU" sz="1800" dirty="0"/>
              <a:t>-Стокса (</a:t>
            </a:r>
            <a:r>
              <a:rPr lang="ru-RU" sz="1800" dirty="0" err="1" smtClean="0"/>
              <a:t>ціаноз</a:t>
            </a:r>
            <a:r>
              <a:rPr lang="ru-RU" sz="1800" dirty="0" smtClean="0"/>
              <a:t> </a:t>
            </a:r>
            <a:r>
              <a:rPr lang="ru-RU" sz="1800" dirty="0" err="1" smtClean="0"/>
              <a:t>слизових</a:t>
            </a:r>
            <a:r>
              <a:rPr lang="ru-RU" sz="1800" dirty="0" smtClean="0"/>
              <a:t> </a:t>
            </a:r>
            <a:r>
              <a:rPr lang="ru-RU" sz="1800" dirty="0" err="1"/>
              <a:t>оболонок</a:t>
            </a:r>
            <a:r>
              <a:rPr lang="ru-RU" sz="1800" dirty="0"/>
              <a:t>, </a:t>
            </a:r>
            <a:r>
              <a:rPr lang="ru-RU" sz="1800" dirty="0" err="1"/>
              <a:t>шкірні</a:t>
            </a:r>
            <a:r>
              <a:rPr lang="ru-RU" sz="1800" dirty="0"/>
              <a:t> покриви </a:t>
            </a:r>
            <a:r>
              <a:rPr lang="ru-RU" sz="1800" dirty="0" err="1"/>
              <a:t>бліді</a:t>
            </a:r>
            <a:r>
              <a:rPr lang="ru-RU" sz="1800" dirty="0"/>
              <a:t>, </a:t>
            </a:r>
            <a:r>
              <a:rPr lang="ru-RU" sz="1800" dirty="0" err="1" smtClean="0"/>
              <a:t>холодні</a:t>
            </a:r>
            <a:r>
              <a:rPr lang="ru-RU" sz="1800" dirty="0" smtClean="0"/>
              <a:t>) </a:t>
            </a:r>
            <a:r>
              <a:rPr lang="ru-RU" sz="1800" dirty="0" err="1" smtClean="0"/>
              <a:t>міоз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спостерігалась</a:t>
            </a:r>
            <a:r>
              <a:rPr lang="ru-RU" sz="1800" dirty="0"/>
              <a:t> </a:t>
            </a:r>
            <a:r>
              <a:rPr lang="ru-RU" sz="1800" dirty="0" err="1"/>
              <a:t>тривала</a:t>
            </a:r>
            <a:r>
              <a:rPr lang="ru-RU" sz="1800" dirty="0"/>
              <a:t> </a:t>
            </a:r>
            <a:r>
              <a:rPr lang="ru-RU" sz="1800" dirty="0" err="1"/>
              <a:t>дихальна</a:t>
            </a:r>
            <a:r>
              <a:rPr lang="ru-RU" sz="1800" dirty="0"/>
              <a:t> </a:t>
            </a:r>
            <a:r>
              <a:rPr lang="ru-RU" sz="1800" dirty="0" err="1"/>
              <a:t>депресія</a:t>
            </a:r>
            <a:r>
              <a:rPr lang="ru-RU" sz="1800" dirty="0"/>
              <a:t>,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впливом</a:t>
            </a:r>
            <a:r>
              <a:rPr lang="ru-RU" sz="1800" dirty="0"/>
              <a:t> </a:t>
            </a:r>
            <a:r>
              <a:rPr lang="ru-RU" sz="1800" dirty="0" err="1" smtClean="0"/>
              <a:t>гіперкапнії</a:t>
            </a:r>
            <a:r>
              <a:rPr lang="ru-RU" sz="1800" dirty="0" smtClean="0"/>
              <a:t> </a:t>
            </a:r>
            <a:r>
              <a:rPr lang="ru-RU" sz="1800" dirty="0" err="1" smtClean="0"/>
              <a:t>зіниці</a:t>
            </a:r>
            <a:r>
              <a:rPr lang="ru-RU" sz="1800" dirty="0" smtClean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розширені</a:t>
            </a:r>
            <a:r>
              <a:rPr lang="ru-RU" sz="1800" dirty="0"/>
              <a:t> – </a:t>
            </a:r>
            <a:r>
              <a:rPr lang="ru-RU" sz="1800" dirty="0" err="1"/>
              <a:t>мідріаз</a:t>
            </a:r>
            <a:r>
              <a:rPr lang="ru-RU" sz="1800" dirty="0"/>
              <a:t>, без </a:t>
            </a:r>
            <a:r>
              <a:rPr lang="ru-RU" sz="1800" dirty="0" err="1"/>
              <a:t>реакції</a:t>
            </a:r>
            <a:r>
              <a:rPr lang="ru-RU" sz="1800" dirty="0"/>
              <a:t> на </a:t>
            </a:r>
            <a:r>
              <a:rPr lang="ru-RU" sz="1800" dirty="0" err="1"/>
              <a:t>світло</a:t>
            </a:r>
            <a:r>
              <a:rPr lang="ru-RU" sz="1800" dirty="0"/>
              <a:t>, </a:t>
            </a:r>
            <a:r>
              <a:rPr lang="ru-RU" sz="1800" dirty="0" err="1"/>
              <a:t>спостерігається</a:t>
            </a:r>
            <a:r>
              <a:rPr lang="ru-RU" sz="1800" dirty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агонуючих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пацієнтів</a:t>
            </a:r>
            <a:r>
              <a:rPr lang="ru-RU" sz="1800" dirty="0" smtClean="0"/>
              <a:t>) </a:t>
            </a:r>
            <a:r>
              <a:rPr lang="ru-RU" sz="1800" dirty="0" err="1" smtClean="0"/>
              <a:t>підвищення</a:t>
            </a:r>
            <a:r>
              <a:rPr lang="ru-RU" sz="1800" dirty="0" smtClean="0"/>
              <a:t> </a:t>
            </a:r>
            <a:r>
              <a:rPr lang="ru-RU" sz="1800" dirty="0" err="1"/>
              <a:t>сухожилкових</a:t>
            </a:r>
            <a:r>
              <a:rPr lang="ru-RU" sz="1800" dirty="0"/>
              <a:t> </a:t>
            </a:r>
            <a:r>
              <a:rPr lang="ru-RU" sz="1800" dirty="0" err="1"/>
              <a:t>рефлексів</a:t>
            </a:r>
            <a:r>
              <a:rPr lang="ru-RU" sz="1800" dirty="0"/>
              <a:t> (</a:t>
            </a:r>
            <a:r>
              <a:rPr lang="ru-RU" sz="1800" dirty="0" err="1"/>
              <a:t>ліктьового</a:t>
            </a:r>
            <a:r>
              <a:rPr lang="ru-RU" sz="1800" dirty="0"/>
              <a:t>, </a:t>
            </a:r>
            <a:r>
              <a:rPr lang="ru-RU" sz="1800" dirty="0" err="1"/>
              <a:t>колінного</a:t>
            </a:r>
            <a:r>
              <a:rPr lang="ru-RU" sz="1800" dirty="0" smtClean="0"/>
              <a:t>); сон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переходить в </a:t>
            </a:r>
            <a:r>
              <a:rPr lang="ru-RU" sz="1800" dirty="0" err="1" smtClean="0"/>
              <a:t>кому;гіперкінези</a:t>
            </a:r>
            <a:r>
              <a:rPr lang="ru-RU" sz="1800" dirty="0"/>
              <a:t>, </a:t>
            </a:r>
            <a:r>
              <a:rPr lang="ru-RU" sz="1800" dirty="0" err="1" smtClean="0"/>
              <a:t>судоми;затримка</a:t>
            </a:r>
            <a:r>
              <a:rPr lang="ru-RU" sz="1800" dirty="0" smtClean="0"/>
              <a:t> </a:t>
            </a:r>
            <a:r>
              <a:rPr lang="ru-RU" sz="1800" dirty="0" err="1" smtClean="0"/>
              <a:t>сечі,анурія;гіпотермія;блювота;бронхоспазм;набряк</a:t>
            </a:r>
            <a:r>
              <a:rPr lang="ru-RU" sz="1800" dirty="0" smtClean="0"/>
              <a:t> </a:t>
            </a:r>
            <a:r>
              <a:rPr lang="ru-RU" sz="1800" dirty="0" err="1"/>
              <a:t>мозку</a:t>
            </a:r>
            <a:r>
              <a:rPr lang="ru-RU" sz="1800" dirty="0"/>
              <a:t>, набряк </a:t>
            </a:r>
            <a:r>
              <a:rPr lang="ru-RU" sz="1800" dirty="0" err="1" smtClean="0"/>
              <a:t>легенів;зниження</a:t>
            </a:r>
            <a:r>
              <a:rPr lang="ru-RU" sz="1800" dirty="0" smtClean="0"/>
              <a:t> </a:t>
            </a:r>
            <a:r>
              <a:rPr lang="ru-RU" sz="1800" dirty="0" err="1"/>
              <a:t>серцевої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7421" y="2947917"/>
            <a:ext cx="4542263" cy="2505756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Симптоми</a:t>
            </a:r>
            <a:r>
              <a:rPr lang="ru-RU" b="1" dirty="0"/>
              <a:t> </a:t>
            </a:r>
            <a:r>
              <a:rPr lang="ru-RU" b="1" dirty="0" err="1"/>
              <a:t>гострого</a:t>
            </a:r>
            <a:r>
              <a:rPr lang="ru-RU" b="1" dirty="0"/>
              <a:t> </a:t>
            </a:r>
            <a:r>
              <a:rPr lang="ru-RU" b="1" dirty="0" err="1"/>
              <a:t>отруєння</a:t>
            </a:r>
            <a:r>
              <a:rPr lang="ru-RU" b="1" dirty="0"/>
              <a:t> </a:t>
            </a:r>
            <a:r>
              <a:rPr lang="ru-RU" b="1" dirty="0" err="1"/>
              <a:t>морфіном</a:t>
            </a:r>
            <a:r>
              <a:rPr lang="ru-RU" dirty="0"/>
              <a:t>:</a:t>
            </a:r>
          </a:p>
          <a:p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інтоксикації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при </a:t>
            </a:r>
            <a:r>
              <a:rPr lang="ru-RU" dirty="0" err="1"/>
              <a:t>дозі</a:t>
            </a:r>
            <a:r>
              <a:rPr lang="ru-RU" dirty="0"/>
              <a:t> </a:t>
            </a:r>
            <a:r>
              <a:rPr lang="ru-RU" dirty="0" err="1"/>
              <a:t>морфіну</a:t>
            </a:r>
            <a:r>
              <a:rPr lang="ru-RU" dirty="0"/>
              <a:t> в 60 мг; доза 100-120 мг </a:t>
            </a:r>
            <a:r>
              <a:rPr lang="ru-RU" dirty="0" err="1"/>
              <a:t>можуть</a:t>
            </a:r>
            <a:endParaRPr lang="ru-RU" dirty="0"/>
          </a:p>
          <a:p>
            <a:r>
              <a:rPr lang="ru-RU" dirty="0"/>
              <a:t>бути причиною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отруєнь</a:t>
            </a:r>
            <a:r>
              <a:rPr lang="ru-RU" dirty="0"/>
              <a:t>, а доза 250 мг </a:t>
            </a:r>
            <a:r>
              <a:rPr lang="ru-RU" dirty="0" err="1"/>
              <a:t>вказується</a:t>
            </a:r>
            <a:r>
              <a:rPr lang="ru-RU" dirty="0"/>
              <a:t> як смертельна для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dirty="0"/>
              <a:t>Смерть при </a:t>
            </a:r>
            <a:r>
              <a:rPr lang="ru-RU" dirty="0" err="1"/>
              <a:t>отруєнні</a:t>
            </a:r>
            <a:r>
              <a:rPr lang="ru-RU" dirty="0"/>
              <a:t> </a:t>
            </a:r>
            <a:r>
              <a:rPr lang="ru-RU" dirty="0" err="1"/>
              <a:t>морфіном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настає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перших 6 годин.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139" y="4012443"/>
            <a:ext cx="4967785" cy="26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504825"/>
            <a:ext cx="9605963" cy="1058863"/>
          </a:xfrm>
        </p:spPr>
        <p:txBody>
          <a:bodyPr/>
          <a:lstStyle/>
          <a:p>
            <a:r>
              <a:rPr lang="ru-RU" sz="2200" dirty="0"/>
              <a:t>НЕВІДКЛАДНА ДОПОМОГА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0" y="1034256"/>
            <a:ext cx="6018213" cy="47180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/>
              <a:t>антагоніста</a:t>
            </a:r>
            <a:r>
              <a:rPr lang="ru-RU" dirty="0"/>
              <a:t> - </a:t>
            </a:r>
            <a:r>
              <a:rPr lang="ru-RU" dirty="0" err="1"/>
              <a:t>Налоксону</a:t>
            </a:r>
            <a:r>
              <a:rPr lang="ru-RU" dirty="0"/>
              <a:t> г / </a:t>
            </a:r>
            <a:r>
              <a:rPr lang="ru-RU" dirty="0" smtClean="0"/>
              <a:t>х .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: </a:t>
            </a:r>
            <a:r>
              <a:rPr lang="ru-RU" dirty="0" err="1" smtClean="0"/>
              <a:t>забезпечення</a:t>
            </a:r>
            <a:r>
              <a:rPr lang="ru-RU" dirty="0" smtClean="0"/>
              <a:t> адекватного </a:t>
            </a:r>
            <a:r>
              <a:rPr lang="ru-RU" dirty="0" err="1"/>
              <a:t>дихання</a:t>
            </a:r>
            <a:r>
              <a:rPr lang="ru-RU" dirty="0"/>
              <a:t> (ШВЛ і </a:t>
            </a:r>
            <a:r>
              <a:rPr lang="ru-RU" dirty="0" err="1" smtClean="0"/>
              <a:t>оксигенотерапія</a:t>
            </a:r>
            <a:r>
              <a:rPr lang="ru-RU" dirty="0" smtClean="0"/>
              <a:t>)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і часу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морфіну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 smtClean="0"/>
              <a:t>промити</a:t>
            </a:r>
            <a:r>
              <a:rPr lang="ru-RU" dirty="0" smtClean="0"/>
              <a:t> </a:t>
            </a:r>
            <a:r>
              <a:rPr lang="ru-RU" dirty="0" err="1" smtClean="0"/>
              <a:t>шлунок</a:t>
            </a:r>
            <a:r>
              <a:rPr lang="ru-RU" dirty="0" smtClean="0"/>
              <a:t> </a:t>
            </a:r>
            <a:r>
              <a:rPr lang="ru-RU" dirty="0"/>
              <a:t>0,05% </a:t>
            </a:r>
            <a:r>
              <a:rPr lang="ru-RU" dirty="0" err="1"/>
              <a:t>розчину</a:t>
            </a:r>
            <a:r>
              <a:rPr lang="ru-RU" dirty="0"/>
              <a:t> </a:t>
            </a:r>
            <a:r>
              <a:rPr lang="ru-RU" dirty="0" err="1"/>
              <a:t>калію</a:t>
            </a:r>
            <a:r>
              <a:rPr lang="ru-RU" dirty="0"/>
              <a:t> перманганату (</a:t>
            </a:r>
            <a:r>
              <a:rPr lang="ru-RU" dirty="0" err="1"/>
              <a:t>окисляє</a:t>
            </a:r>
            <a:r>
              <a:rPr lang="ru-RU" dirty="0"/>
              <a:t> </a:t>
            </a:r>
            <a:r>
              <a:rPr lang="ru-RU" dirty="0" err="1"/>
              <a:t>морфін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неактивну</a:t>
            </a:r>
            <a:r>
              <a:rPr lang="ru-RU" dirty="0" smtClean="0"/>
              <a:t> </a:t>
            </a:r>
            <a:r>
              <a:rPr lang="ru-RU" dirty="0"/>
              <a:t>форму - </a:t>
            </a:r>
            <a:r>
              <a:rPr lang="ru-RU" dirty="0" err="1"/>
              <a:t>оксіморфін</a:t>
            </a:r>
            <a:r>
              <a:rPr lang="ru-RU" dirty="0"/>
              <a:t>) –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свідомості</a:t>
            </a:r>
            <a:r>
              <a:rPr lang="ru-RU" dirty="0" smtClean="0"/>
              <a:t> </a:t>
            </a:r>
            <a:r>
              <a:rPr lang="ru-RU" dirty="0" err="1" smtClean="0"/>
              <a:t>адсорбуючі</a:t>
            </a:r>
            <a:r>
              <a:rPr lang="ru-RU" dirty="0" smtClean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сольові</a:t>
            </a:r>
            <a:r>
              <a:rPr lang="ru-RU" dirty="0"/>
              <a:t> </a:t>
            </a:r>
            <a:r>
              <a:rPr lang="ru-RU" dirty="0" err="1"/>
              <a:t>проносні</a:t>
            </a:r>
            <a:r>
              <a:rPr lang="ru-RU" dirty="0"/>
              <a:t>, </a:t>
            </a:r>
            <a:r>
              <a:rPr lang="ru-RU" dirty="0" err="1"/>
              <a:t>форсований</a:t>
            </a:r>
            <a:r>
              <a:rPr lang="ru-RU" dirty="0"/>
              <a:t> </a:t>
            </a:r>
            <a:r>
              <a:rPr lang="ru-RU" dirty="0" err="1" smtClean="0"/>
              <a:t>діурез</a:t>
            </a:r>
            <a:r>
              <a:rPr lang="ru-RU" dirty="0" smtClean="0"/>
              <a:t> </a:t>
            </a:r>
            <a:r>
              <a:rPr lang="ru-RU" dirty="0" err="1" smtClean="0"/>
              <a:t>повторне</a:t>
            </a:r>
            <a:r>
              <a:rPr lang="ru-RU" dirty="0" smtClean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атропіну</a:t>
            </a:r>
            <a:r>
              <a:rPr lang="ru-RU" dirty="0"/>
              <a:t> сульфату для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smtClean="0"/>
              <a:t>тонусу </a:t>
            </a:r>
            <a:r>
              <a:rPr lang="ru-RU" dirty="0" err="1" smtClean="0"/>
              <a:t>парасимпатичної</a:t>
            </a:r>
            <a:r>
              <a:rPr lang="ru-RU" dirty="0" smtClean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симптоматична </a:t>
            </a:r>
            <a:r>
              <a:rPr lang="ru-RU" dirty="0" err="1"/>
              <a:t>терапія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себе: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smtClean="0"/>
              <a:t>ацидозом (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/>
              <a:t>бікарбонату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); </a:t>
            </a:r>
            <a:r>
              <a:rPr lang="ru-RU" dirty="0" err="1"/>
              <a:t>зігрівання</a:t>
            </a:r>
            <a:r>
              <a:rPr lang="ru-RU" dirty="0"/>
              <a:t>; </a:t>
            </a:r>
            <a:r>
              <a:rPr lang="ru-RU" dirty="0" err="1"/>
              <a:t>катетеризація</a:t>
            </a:r>
            <a:r>
              <a:rPr lang="ru-RU" dirty="0"/>
              <a:t> </a:t>
            </a:r>
            <a:r>
              <a:rPr lang="ru-RU" dirty="0" err="1" smtClean="0"/>
              <a:t>сечового</a:t>
            </a:r>
            <a:r>
              <a:rPr lang="ru-RU" dirty="0" smtClean="0"/>
              <a:t> </a:t>
            </a:r>
            <a:r>
              <a:rPr lang="ru-RU" dirty="0" err="1" smtClean="0"/>
              <a:t>міхура</a:t>
            </a:r>
            <a:r>
              <a:rPr lang="ru-RU" dirty="0" smtClean="0"/>
              <a:t> </a:t>
            </a:r>
            <a:r>
              <a:rPr lang="ru-RU" dirty="0"/>
              <a:t>,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смерть при </a:t>
            </a:r>
            <a:r>
              <a:rPr lang="ru-RU" dirty="0" err="1"/>
              <a:t>отруєнні</a:t>
            </a:r>
            <a:r>
              <a:rPr lang="ru-RU" dirty="0"/>
              <a:t> </a:t>
            </a:r>
            <a:r>
              <a:rPr lang="ru-RU" dirty="0" err="1"/>
              <a:t>опіоїдами</a:t>
            </a:r>
            <a:r>
              <a:rPr lang="ru-RU" dirty="0"/>
              <a:t> не наступила в </a:t>
            </a:r>
            <a:r>
              <a:rPr lang="ru-RU" dirty="0" err="1"/>
              <a:t>перші</a:t>
            </a:r>
            <a:r>
              <a:rPr lang="ru-RU" dirty="0"/>
              <a:t> 6-12 </a:t>
            </a:r>
            <a:r>
              <a:rPr lang="ru-RU" dirty="0" err="1" smtClean="0"/>
              <a:t>год,прогноз</a:t>
            </a:r>
            <a:r>
              <a:rPr lang="ru-RU" dirty="0" smtClean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сприятливим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smtClean="0"/>
              <a:t>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/>
              <a:t>введеного</a:t>
            </a:r>
            <a:r>
              <a:rPr lang="ru-RU" dirty="0"/>
              <a:t> препарату </a:t>
            </a:r>
            <a:r>
              <a:rPr lang="ru-RU" dirty="0" err="1"/>
              <a:t>інактивується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274" y="489220"/>
            <a:ext cx="3725412" cy="29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27546" y="400927"/>
            <a:ext cx="5390866" cy="344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Міорелаксанти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м’язового</a:t>
            </a:r>
            <a:r>
              <a:rPr lang="ru-RU" dirty="0"/>
              <a:t> тонусу, </a:t>
            </a:r>
            <a:r>
              <a:rPr lang="ru-RU" dirty="0" err="1"/>
              <a:t>спастичні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часто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так званого </a:t>
            </a:r>
            <a:r>
              <a:rPr lang="ru-RU" dirty="0" err="1"/>
              <a:t>міофасціального</a:t>
            </a:r>
            <a:r>
              <a:rPr lang="ru-RU" dirty="0"/>
              <a:t> </a:t>
            </a:r>
            <a:r>
              <a:rPr lang="ru-RU" dirty="0" err="1"/>
              <a:t>больового</a:t>
            </a:r>
            <a:r>
              <a:rPr lang="ru-RU" dirty="0"/>
              <a:t> синдрому, 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антиконвульсивні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260372" y="400927"/>
            <a:ext cx="4645025" cy="344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Антидепресанти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хронічним</a:t>
            </a:r>
            <a:r>
              <a:rPr lang="ru-RU" dirty="0"/>
              <a:t> </a:t>
            </a:r>
            <a:r>
              <a:rPr lang="ru-RU" dirty="0" err="1"/>
              <a:t>болем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 </a:t>
            </a:r>
            <a:r>
              <a:rPr lang="ru-RU" dirty="0" err="1"/>
              <a:t>депресії</a:t>
            </a:r>
            <a:r>
              <a:rPr lang="ru-RU" dirty="0"/>
              <a:t> є </a:t>
            </a:r>
            <a:r>
              <a:rPr lang="ru-RU" dirty="0" err="1"/>
              <a:t>показанням</a:t>
            </a:r>
            <a:r>
              <a:rPr lang="ru-RU" dirty="0"/>
              <a:t> до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психотропних</a:t>
            </a:r>
            <a:r>
              <a:rPr lang="ru-RU" dirty="0"/>
              <a:t> </a:t>
            </a:r>
            <a:r>
              <a:rPr lang="ru-RU" dirty="0" err="1"/>
              <a:t>препаратів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трициклічних</a:t>
            </a:r>
            <a:r>
              <a:rPr lang="ru-RU" dirty="0"/>
              <a:t> </a:t>
            </a:r>
            <a:r>
              <a:rPr lang="ru-RU" dirty="0" err="1"/>
              <a:t>антидепресантів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672" y="3263022"/>
            <a:ext cx="4426423" cy="285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5" y="3263022"/>
            <a:ext cx="4378681" cy="28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55" y="130791"/>
            <a:ext cx="5954973" cy="595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2857" y="798974"/>
            <a:ext cx="4354913" cy="19594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cap="none" dirty="0" smtClean="0"/>
              <a:t>За </a:t>
            </a:r>
            <a:r>
              <a:rPr lang="ru-RU" sz="2000" cap="none" dirty="0" err="1" smtClean="0"/>
              <a:t>даними</a:t>
            </a:r>
            <a:r>
              <a:rPr lang="ru-RU" sz="2000" b="1" cap="none" dirty="0" smtClean="0"/>
              <a:t> ВООЗ</a:t>
            </a:r>
            <a:r>
              <a:rPr lang="ru-RU" sz="2000" cap="none" dirty="0" smtClean="0"/>
              <a:t>, </a:t>
            </a:r>
            <a:r>
              <a:rPr lang="ru-RU" sz="2000" cap="none" dirty="0" err="1" smtClean="0"/>
              <a:t>виходячи</a:t>
            </a:r>
            <a:r>
              <a:rPr lang="ru-RU" sz="2000" cap="none" dirty="0" smtClean="0"/>
              <a:t> з </a:t>
            </a:r>
            <a:r>
              <a:rPr lang="ru-RU" sz="2000" cap="none" dirty="0" err="1" smtClean="0"/>
              <a:t>масштабів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поширення</a:t>
            </a:r>
            <a:r>
              <a:rPr lang="ru-RU" sz="2000" cap="none" dirty="0" smtClean="0"/>
              <a:t> у </a:t>
            </a:r>
            <a:r>
              <a:rPr lang="ru-RU" sz="2000" cap="none" dirty="0" err="1" smtClean="0"/>
              <a:t>розвинених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країнах</a:t>
            </a:r>
            <a:r>
              <a:rPr lang="ru-RU" sz="2000" cap="none" dirty="0" smtClean="0"/>
              <a:t>, </a:t>
            </a:r>
            <a:r>
              <a:rPr lang="ru-RU" sz="2000" cap="none" dirty="0" err="1" smtClean="0"/>
              <a:t>щодо</a:t>
            </a:r>
            <a:r>
              <a:rPr lang="ru-RU" sz="2000" cap="none" dirty="0" smtClean="0"/>
              <a:t> болю </a:t>
            </a:r>
            <a:r>
              <a:rPr lang="ru-RU" sz="2000" cap="none" dirty="0" err="1" smtClean="0"/>
              <a:t>цілком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можна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застосувати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термін</a:t>
            </a:r>
            <a:r>
              <a:rPr lang="ru-RU" sz="2000" cap="none" dirty="0" smtClean="0"/>
              <a:t> «</a:t>
            </a:r>
            <a:r>
              <a:rPr lang="ru-RU" sz="2000" cap="none" dirty="0" err="1" smtClean="0"/>
              <a:t>пандемія</a:t>
            </a:r>
            <a:r>
              <a:rPr lang="ru-RU" sz="2000" cap="none" dirty="0" smtClean="0"/>
              <a:t>». </a:t>
            </a:r>
            <a:r>
              <a:rPr lang="ru-RU" sz="2000" cap="none" dirty="0" err="1" smtClean="0"/>
              <a:t>Больові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відчуття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становлять</a:t>
            </a:r>
            <a:r>
              <a:rPr lang="ru-RU" sz="2000" cap="none" dirty="0" smtClean="0"/>
              <a:t> до 40% </a:t>
            </a:r>
            <a:r>
              <a:rPr lang="ru-RU" sz="2000" cap="none" dirty="0" err="1" smtClean="0"/>
              <a:t>від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усіх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скарг</a:t>
            </a:r>
            <a:r>
              <a:rPr lang="ru-RU" sz="2000" cap="none" dirty="0" smtClean="0"/>
              <a:t>.</a:t>
            </a:r>
            <a:endParaRPr lang="ru-RU" sz="2000" cap="none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672193"/>
              </p:ext>
            </p:extLst>
          </p:nvPr>
        </p:nvGraphicFramePr>
        <p:xfrm>
          <a:off x="7481888" y="798974"/>
          <a:ext cx="4535941" cy="27408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35941">
                  <a:extLst>
                    <a:ext uri="{9D8B030D-6E8A-4147-A177-3AD203B41FA5}">
                      <a16:colId xmlns:a16="http://schemas.microsoft.com/office/drawing/2014/main" val="1234731633"/>
                    </a:ext>
                  </a:extLst>
                </a:gridCol>
              </a:tblGrid>
              <a:tr h="104522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Із</a:t>
                      </a:r>
                      <a:r>
                        <a:rPr lang="ru-RU" dirty="0" smtClean="0"/>
                        <a:t> метою </a:t>
                      </a:r>
                      <a:r>
                        <a:rPr lang="ru-RU" dirty="0" err="1" smtClean="0"/>
                        <a:t>лікування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больового</a:t>
                      </a:r>
                      <a:r>
                        <a:rPr lang="ru-RU" dirty="0" smtClean="0"/>
                        <a:t> синдрому </a:t>
                      </a:r>
                      <a:r>
                        <a:rPr lang="ru-RU" dirty="0" err="1" smtClean="0"/>
                        <a:t>використовують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такі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групи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медикаментів</a:t>
                      </a:r>
                      <a:r>
                        <a:rPr lang="ru-RU" dirty="0" smtClean="0"/>
                        <a:t>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347634"/>
                  </a:ext>
                </a:extLst>
              </a:tr>
              <a:tr h="423896">
                <a:tc>
                  <a:txBody>
                    <a:bodyPr/>
                    <a:lstStyle/>
                    <a:p>
                      <a:r>
                        <a:rPr lang="uk-UA" dirty="0" smtClean="0"/>
                        <a:t>Наркотичні анальгетики(</a:t>
                      </a:r>
                      <a:r>
                        <a:rPr lang="uk-UA" dirty="0" err="1" smtClean="0"/>
                        <a:t>опіоїди</a:t>
                      </a:r>
                      <a:r>
                        <a:rPr lang="uk-UA" dirty="0" smtClean="0"/>
                        <a:t>);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146680"/>
                  </a:ext>
                </a:extLst>
              </a:tr>
              <a:tr h="423896">
                <a:tc>
                  <a:txBody>
                    <a:bodyPr/>
                    <a:lstStyle/>
                    <a:p>
                      <a:r>
                        <a:rPr lang="uk-UA" dirty="0" smtClean="0"/>
                        <a:t>Нестероїдні протизапальні засоби;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720469"/>
                  </a:ext>
                </a:extLst>
              </a:tr>
              <a:tr h="423896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Міорелаксанти</a:t>
                      </a:r>
                      <a:r>
                        <a:rPr lang="uk-UA" dirty="0" smtClean="0"/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50100"/>
                  </a:ext>
                </a:extLst>
              </a:tr>
              <a:tr h="423896">
                <a:tc>
                  <a:txBody>
                    <a:bodyPr/>
                    <a:lstStyle/>
                    <a:p>
                      <a:r>
                        <a:rPr lang="uk-UA" dirty="0" smtClean="0"/>
                        <a:t>Антидепресанти.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23283"/>
                  </a:ext>
                </a:extLst>
              </a:tr>
            </a:tbl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62857" y="3539320"/>
            <a:ext cx="4354913" cy="22481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/>
              <a:t>За </a:t>
            </a:r>
            <a:r>
              <a:rPr lang="ru-RU" sz="2000" b="1" dirty="0" err="1"/>
              <a:t>тривалістю</a:t>
            </a:r>
            <a:r>
              <a:rPr lang="ru-RU" sz="2000" b="1" dirty="0"/>
              <a:t> </a:t>
            </a:r>
            <a:r>
              <a:rPr lang="ru-RU" sz="2000" dirty="0" err="1"/>
              <a:t>розрізняють</a:t>
            </a:r>
            <a:r>
              <a:rPr lang="ru-RU" sz="2000" dirty="0"/>
              <a:t> </a:t>
            </a:r>
            <a:r>
              <a:rPr lang="ru-RU" sz="2000" dirty="0" err="1"/>
              <a:t>гострі</a:t>
            </a:r>
            <a:r>
              <a:rPr lang="ru-RU" sz="2000" dirty="0"/>
              <a:t> та </a:t>
            </a:r>
            <a:r>
              <a:rPr lang="ru-RU" sz="2000" dirty="0" err="1"/>
              <a:t>хронічні</a:t>
            </a:r>
            <a:r>
              <a:rPr lang="ru-RU" sz="2000" dirty="0"/>
              <a:t> </a:t>
            </a:r>
            <a:r>
              <a:rPr lang="ru-RU" sz="2000" dirty="0" err="1"/>
              <a:t>больові</a:t>
            </a:r>
            <a:r>
              <a:rPr lang="ru-RU" sz="2000" dirty="0"/>
              <a:t> </a:t>
            </a:r>
            <a:r>
              <a:rPr lang="ru-RU" sz="2000" dirty="0" err="1"/>
              <a:t>синдроми</a:t>
            </a:r>
            <a:r>
              <a:rPr lang="ru-RU" sz="2000" dirty="0"/>
              <a:t>; </a:t>
            </a:r>
            <a:r>
              <a:rPr lang="ru-RU" sz="2000" b="1" dirty="0"/>
              <a:t>за </a:t>
            </a:r>
            <a:r>
              <a:rPr lang="ru-RU" sz="2000" b="1" dirty="0" err="1"/>
              <a:t>місцем</a:t>
            </a:r>
            <a:r>
              <a:rPr lang="ru-RU" sz="2000" b="1" dirty="0"/>
              <a:t> </a:t>
            </a:r>
            <a:r>
              <a:rPr lang="ru-RU" sz="2000" b="1" dirty="0" err="1"/>
              <a:t>виникнення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вісцеральні</a:t>
            </a:r>
            <a:r>
              <a:rPr lang="ru-RU" sz="2000" dirty="0"/>
              <a:t>, </a:t>
            </a:r>
            <a:r>
              <a:rPr lang="ru-RU" sz="2000" dirty="0" err="1"/>
              <a:t>віддзеркалені</a:t>
            </a:r>
            <a:r>
              <a:rPr lang="ru-RU" sz="2000" dirty="0"/>
              <a:t>, </a:t>
            </a:r>
            <a:r>
              <a:rPr lang="ru-RU" sz="2000" dirty="0" err="1"/>
              <a:t>центральні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периферичні</a:t>
            </a:r>
            <a:r>
              <a:rPr lang="ru-RU" sz="2000" dirty="0"/>
              <a:t> </a:t>
            </a:r>
            <a:r>
              <a:rPr lang="ru-RU" sz="2000" dirty="0" err="1"/>
              <a:t>синдроми</a:t>
            </a:r>
            <a:r>
              <a:rPr lang="ru-RU" sz="2000" dirty="0"/>
              <a:t>; </a:t>
            </a:r>
            <a:r>
              <a:rPr lang="ru-RU" sz="2000" b="1" dirty="0"/>
              <a:t>за </a:t>
            </a:r>
            <a:r>
              <a:rPr lang="ru-RU" sz="2000" b="1" dirty="0" err="1"/>
              <a:t>локалізацією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глибокі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поверхневі</a:t>
            </a:r>
            <a:r>
              <a:rPr lang="ru-RU" sz="2000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341" y="798974"/>
            <a:ext cx="2466975" cy="1847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88" y="3702519"/>
            <a:ext cx="4535941" cy="2901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341" y="2758403"/>
            <a:ext cx="2466975" cy="2143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341" y="5013107"/>
            <a:ext cx="2466975" cy="15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071" y="-76562"/>
            <a:ext cx="3273099" cy="1131427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Етапи</a:t>
            </a:r>
            <a:r>
              <a:rPr lang="ru-RU" sz="2000" dirty="0" smtClean="0"/>
              <a:t> д</a:t>
            </a:r>
            <a:r>
              <a:rPr lang="uk-UA" sz="2000" dirty="0" err="1" smtClean="0"/>
              <a:t>іагностики</a:t>
            </a:r>
            <a:r>
              <a:rPr lang="uk-UA" sz="2000" dirty="0" smtClean="0"/>
              <a:t> та лікування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684" y="101600"/>
            <a:ext cx="3599543" cy="300445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071" y="1335109"/>
            <a:ext cx="4392613" cy="4088985"/>
          </a:xfrm>
        </p:spPr>
        <p:txBody>
          <a:bodyPr>
            <a:noAutofit/>
          </a:bodyPr>
          <a:lstStyle/>
          <a:p>
            <a:r>
              <a:rPr lang="en-US" sz="1800" dirty="0" smtClean="0"/>
              <a:t>A </a:t>
            </a:r>
            <a:r>
              <a:rPr lang="en-US" sz="1800" dirty="0"/>
              <a:t>(Ask + </a:t>
            </a:r>
            <a:r>
              <a:rPr lang="en-US" sz="1800" dirty="0" err="1"/>
              <a:t>Acess</a:t>
            </a:r>
            <a:r>
              <a:rPr lang="en-US" sz="1800" dirty="0"/>
              <a:t>) = </a:t>
            </a:r>
            <a:r>
              <a:rPr lang="ru-RU" sz="1800" dirty="0"/>
              <a:t>Регулярно </a:t>
            </a:r>
            <a:r>
              <a:rPr lang="ru-RU" sz="1800" dirty="0" err="1"/>
              <a:t>запитувати</a:t>
            </a:r>
            <a:r>
              <a:rPr lang="ru-RU" sz="1800" dirty="0"/>
              <a:t> про </a:t>
            </a:r>
            <a:r>
              <a:rPr lang="ru-RU" sz="1800" dirty="0" err="1"/>
              <a:t>біль</a:t>
            </a:r>
            <a:r>
              <a:rPr lang="ru-RU" sz="1800" dirty="0"/>
              <a:t> + систематично </a:t>
            </a:r>
            <a:r>
              <a:rPr lang="ru-RU" sz="1800" dirty="0" err="1"/>
              <a:t>оцінювати</a:t>
            </a:r>
            <a:endParaRPr lang="ru-RU" sz="1800" dirty="0"/>
          </a:p>
          <a:p>
            <a:r>
              <a:rPr lang="en-US" sz="1800" dirty="0" smtClean="0"/>
              <a:t>B </a:t>
            </a:r>
            <a:r>
              <a:rPr lang="en-US" sz="1800" dirty="0"/>
              <a:t>(Believe) = </a:t>
            </a:r>
            <a:r>
              <a:rPr lang="ru-RU" sz="1800" dirty="0" err="1"/>
              <a:t>Вірити</a:t>
            </a:r>
            <a:r>
              <a:rPr lang="ru-RU" sz="1800" dirty="0"/>
              <a:t> </a:t>
            </a:r>
            <a:r>
              <a:rPr lang="ru-RU" sz="1800" dirty="0" err="1"/>
              <a:t>пацієнту</a:t>
            </a:r>
            <a:r>
              <a:rPr lang="ru-RU" sz="1800" dirty="0"/>
              <a:t> та членам </a:t>
            </a:r>
            <a:r>
              <a:rPr lang="ru-RU" sz="1800" dirty="0" err="1"/>
              <a:t>сім’ї</a:t>
            </a:r>
            <a:endParaRPr lang="ru-RU" sz="1800" dirty="0"/>
          </a:p>
          <a:p>
            <a:r>
              <a:rPr lang="en-US" sz="1800" dirty="0" smtClean="0"/>
              <a:t>C </a:t>
            </a:r>
            <a:r>
              <a:rPr lang="en-US" sz="1800" dirty="0"/>
              <a:t>(Choose) = </a:t>
            </a:r>
            <a:r>
              <a:rPr lang="ru-RU" sz="1800" dirty="0" err="1"/>
              <a:t>Обирати</a:t>
            </a:r>
            <a:r>
              <a:rPr lang="ru-RU" sz="1800" dirty="0"/>
              <a:t> </a:t>
            </a:r>
            <a:r>
              <a:rPr lang="ru-RU" sz="1800" dirty="0" err="1"/>
              <a:t>методи</a:t>
            </a:r>
            <a:r>
              <a:rPr lang="ru-RU" sz="1800" dirty="0"/>
              <a:t> </a:t>
            </a:r>
            <a:r>
              <a:rPr lang="ru-RU" sz="1800" dirty="0" err="1"/>
              <a:t>знеболення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підходять</a:t>
            </a:r>
            <a:r>
              <a:rPr lang="ru-RU" sz="1800" dirty="0"/>
              <a:t> </a:t>
            </a:r>
            <a:r>
              <a:rPr lang="ru-RU" sz="1800" dirty="0" err="1"/>
              <a:t>пацієнту</a:t>
            </a:r>
            <a:r>
              <a:rPr lang="ru-RU" sz="1800" dirty="0"/>
              <a:t> та </a:t>
            </a:r>
            <a:r>
              <a:rPr lang="ru-RU" sz="1800" dirty="0" err="1"/>
              <a:t>відповідно</a:t>
            </a:r>
            <a:r>
              <a:rPr lang="ru-RU" sz="1800" dirty="0"/>
              <a:t> до </a:t>
            </a:r>
            <a:r>
              <a:rPr lang="ru-RU" sz="1800" dirty="0" err="1"/>
              <a:t>обставин</a:t>
            </a:r>
            <a:endParaRPr lang="ru-RU" sz="1800" dirty="0"/>
          </a:p>
          <a:p>
            <a:r>
              <a:rPr lang="en-US" sz="1800" dirty="0" smtClean="0"/>
              <a:t>D </a:t>
            </a:r>
            <a:r>
              <a:rPr lang="en-US" sz="1800" dirty="0"/>
              <a:t>(Deliver) = </a:t>
            </a:r>
            <a:r>
              <a:rPr lang="ru-RU" sz="1800" dirty="0" err="1"/>
              <a:t>Надавати</a:t>
            </a:r>
            <a:r>
              <a:rPr lang="ru-RU" sz="1800" dirty="0"/>
              <a:t> </a:t>
            </a:r>
            <a:r>
              <a:rPr lang="ru-RU" sz="1800" dirty="0" err="1"/>
              <a:t>допомогу</a:t>
            </a:r>
            <a:r>
              <a:rPr lang="ru-RU" sz="1800" dirty="0"/>
              <a:t> </a:t>
            </a:r>
            <a:r>
              <a:rPr lang="ru-RU" sz="1800" dirty="0" err="1"/>
              <a:t>своєчасно</a:t>
            </a:r>
            <a:r>
              <a:rPr lang="ru-RU" sz="1800" dirty="0"/>
              <a:t>, </a:t>
            </a:r>
            <a:r>
              <a:rPr lang="ru-RU" sz="1800" dirty="0" err="1"/>
              <a:t>раціонально</a:t>
            </a:r>
            <a:r>
              <a:rPr lang="ru-RU" sz="1800" dirty="0"/>
              <a:t> та </a:t>
            </a:r>
            <a:r>
              <a:rPr lang="ru-RU" sz="1800" dirty="0" err="1"/>
              <a:t>узгоджено</a:t>
            </a:r>
            <a:endParaRPr lang="ru-RU" sz="1800" dirty="0"/>
          </a:p>
          <a:p>
            <a:r>
              <a:rPr lang="en-US" sz="1800" dirty="0" smtClean="0"/>
              <a:t>E </a:t>
            </a:r>
            <a:r>
              <a:rPr lang="en-US" sz="1800" dirty="0"/>
              <a:t>(Empower) = </a:t>
            </a:r>
            <a:r>
              <a:rPr lang="ru-RU" sz="1800" dirty="0" err="1"/>
              <a:t>Давати</a:t>
            </a:r>
            <a:r>
              <a:rPr lang="ru-RU" sz="1800" dirty="0"/>
              <a:t> </a:t>
            </a:r>
            <a:r>
              <a:rPr lang="ru-RU" sz="1800" dirty="0" err="1"/>
              <a:t>пацієнтам</a:t>
            </a:r>
            <a:r>
              <a:rPr lang="ru-RU" sz="1800" dirty="0"/>
              <a:t> і членам </a:t>
            </a:r>
            <a:r>
              <a:rPr lang="ru-RU" sz="1800" dirty="0" err="1"/>
              <a:t>сім’ї</a:t>
            </a:r>
            <a:r>
              <a:rPr lang="ru-RU" sz="1800" dirty="0"/>
              <a:t>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/>
              <a:t>брати</a:t>
            </a:r>
            <a:r>
              <a:rPr lang="ru-RU" sz="1800" dirty="0"/>
              <a:t> участь у </a:t>
            </a:r>
            <a:r>
              <a:rPr lang="ru-RU" sz="1800" dirty="0" err="1"/>
              <a:t>прийнятті</a:t>
            </a:r>
            <a:r>
              <a:rPr lang="ru-RU" sz="1800" dirty="0"/>
              <a:t> </a:t>
            </a:r>
            <a:r>
              <a:rPr lang="ru-RU" sz="1800" dirty="0" err="1"/>
              <a:t>рішень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39198" y="2283901"/>
            <a:ext cx="64834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ХрБС</a:t>
            </a:r>
            <a:endParaRPr lang="ru-RU" dirty="0"/>
          </a:p>
          <a:p>
            <a:r>
              <a:rPr lang="ru-RU" dirty="0" smtClean="0"/>
              <a:t>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1</a:t>
            </a:r>
            <a:r>
              <a:rPr lang="ru-RU" dirty="0"/>
              <a:t>.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smtClean="0"/>
              <a:t>   систематичного </a:t>
            </a:r>
            <a:r>
              <a:rPr lang="ru-RU" dirty="0" err="1"/>
              <a:t>лікування</a:t>
            </a:r>
            <a:r>
              <a:rPr lang="ru-RU" dirty="0" smtClean="0"/>
              <a:t>.                  </a:t>
            </a:r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якнайшвидше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.</a:t>
            </a:r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Вибір</a:t>
            </a:r>
            <a:r>
              <a:rPr lang="ru-RU" dirty="0"/>
              <a:t> ЛЗ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типу болю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.</a:t>
            </a:r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призначати</a:t>
            </a:r>
            <a:r>
              <a:rPr lang="ru-RU" dirty="0"/>
              <a:t> </a:t>
            </a:r>
            <a:r>
              <a:rPr lang="ru-RU" dirty="0" err="1"/>
              <a:t>комбінації</a:t>
            </a:r>
            <a:r>
              <a:rPr lang="ru-RU" dirty="0"/>
              <a:t> ЛЗ, а не </a:t>
            </a:r>
            <a:r>
              <a:rPr lang="ru-RU" dirty="0" err="1"/>
              <a:t>комбіновані</a:t>
            </a:r>
            <a:r>
              <a:rPr lang="ru-RU" dirty="0"/>
              <a:t> ЛЗ.</a:t>
            </a:r>
          </a:p>
          <a:p>
            <a:r>
              <a:rPr lang="ru-RU" dirty="0"/>
              <a:t>5.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сходинок</a:t>
            </a:r>
            <a:r>
              <a:rPr lang="ru-RU" dirty="0"/>
              <a:t> </a:t>
            </a:r>
            <a:r>
              <a:rPr lang="ru-RU" dirty="0" err="1"/>
              <a:t>знеболення</a:t>
            </a:r>
            <a:r>
              <a:rPr lang="ru-RU" dirty="0"/>
              <a:t>.</a:t>
            </a:r>
          </a:p>
          <a:p>
            <a:r>
              <a:rPr lang="ru-RU" dirty="0"/>
              <a:t>6. </a:t>
            </a:r>
            <a:r>
              <a:rPr lang="ru-RU" dirty="0" err="1"/>
              <a:t>Призначати</a:t>
            </a:r>
            <a:r>
              <a:rPr lang="ru-RU" dirty="0"/>
              <a:t> </a:t>
            </a:r>
            <a:r>
              <a:rPr lang="ru-RU" dirty="0" err="1"/>
              <a:t>ад’ювантні</a:t>
            </a:r>
            <a:r>
              <a:rPr lang="ru-RU" dirty="0"/>
              <a:t> анальгетики (</a:t>
            </a:r>
            <a:r>
              <a:rPr lang="ru-RU" dirty="0" err="1"/>
              <a:t>коанальгетики</a:t>
            </a:r>
            <a:r>
              <a:rPr lang="ru-RU" dirty="0"/>
              <a:t>).</a:t>
            </a:r>
          </a:p>
          <a:p>
            <a:r>
              <a:rPr lang="ru-RU" dirty="0"/>
              <a:t>7.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використовувати</a:t>
            </a:r>
            <a:r>
              <a:rPr lang="ru-RU" dirty="0"/>
              <a:t> плацебо.</a:t>
            </a:r>
          </a:p>
          <a:p>
            <a:r>
              <a:rPr lang="ru-RU" dirty="0"/>
              <a:t>8. </a:t>
            </a:r>
            <a:r>
              <a:rPr lang="ru-RU" dirty="0" err="1"/>
              <a:t>Знеболювання</a:t>
            </a:r>
            <a:r>
              <a:rPr lang="ru-RU" dirty="0"/>
              <a:t> </a:t>
            </a:r>
            <a:r>
              <a:rPr lang="ru-RU" dirty="0" err="1"/>
              <a:t>безперервного</a:t>
            </a:r>
            <a:r>
              <a:rPr lang="ru-RU" dirty="0"/>
              <a:t> болю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призначати</a:t>
            </a:r>
            <a:r>
              <a:rPr lang="ru-RU" dirty="0"/>
              <a:t> на </a:t>
            </a:r>
            <a:r>
              <a:rPr lang="ru-RU" dirty="0" err="1"/>
              <a:t>регулярній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, а не «за </a:t>
            </a:r>
            <a:r>
              <a:rPr lang="ru-RU" dirty="0" err="1"/>
              <a:t>необхідності</a:t>
            </a:r>
            <a:r>
              <a:rPr lang="ru-RU" dirty="0"/>
              <a:t>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971" y="101600"/>
            <a:ext cx="3294743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250556" y="591662"/>
            <a:ext cx="6476988" cy="488022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9374" y="814842"/>
            <a:ext cx="4803775" cy="549275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Триступенева схема (за </a:t>
            </a:r>
            <a:r>
              <a:rPr lang="uk-UA" sz="2000" dirty="0" err="1" smtClean="0"/>
              <a:t>ВООз</a:t>
            </a:r>
            <a:r>
              <a:rPr lang="uk-UA" sz="2000" dirty="0" smtClean="0"/>
              <a:t>)</a:t>
            </a: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72061320"/>
              </p:ext>
            </p:extLst>
          </p:nvPr>
        </p:nvGraphicFramePr>
        <p:xfrm>
          <a:off x="158749" y="2033134"/>
          <a:ext cx="4645026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2513">
                  <a:extLst>
                    <a:ext uri="{9D8B030D-6E8A-4147-A177-3AD203B41FA5}">
                      <a16:colId xmlns:a16="http://schemas.microsoft.com/office/drawing/2014/main" val="1299260079"/>
                    </a:ext>
                  </a:extLst>
                </a:gridCol>
                <a:gridCol w="2322513">
                  <a:extLst>
                    <a:ext uri="{9D8B030D-6E8A-4147-A177-3AD203B41FA5}">
                      <a16:colId xmlns:a16="http://schemas.microsoft.com/office/drawing/2014/main" val="2375811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Інтенсивність болю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Почати</a:t>
                      </a:r>
                      <a:r>
                        <a:rPr lang="uk-UA" baseline="0" dirty="0" smtClean="0"/>
                        <a:t> зі сходинки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574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Слабкий біль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42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Помірний</a:t>
                      </a:r>
                      <a:r>
                        <a:rPr lang="uk-UA" baseline="0" dirty="0" smtClean="0"/>
                        <a:t> біль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77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7-10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Сильний біль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136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8738"/>
            <a:ext cx="4645025" cy="2247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cap="none" dirty="0" err="1"/>
              <a:t>Н</a:t>
            </a:r>
            <a:r>
              <a:rPr lang="ru-RU" cap="none" dirty="0" err="1" smtClean="0"/>
              <a:t>енаркотичні</a:t>
            </a:r>
            <a:r>
              <a:rPr lang="ru-RU" cap="none" dirty="0" smtClean="0"/>
              <a:t> аналгетики</a:t>
            </a:r>
            <a:br>
              <a:rPr lang="ru-RU" cap="none" dirty="0" smtClean="0"/>
            </a:br>
            <a:r>
              <a:rPr lang="ru-RU" sz="2000" cap="none" dirty="0" smtClean="0"/>
              <a:t>(</a:t>
            </a:r>
            <a:r>
              <a:rPr lang="ru-RU" sz="2000" cap="none" dirty="0" err="1" smtClean="0"/>
              <a:t>неопіоідні</a:t>
            </a:r>
            <a:r>
              <a:rPr lang="ru-RU" sz="2000" cap="none" dirty="0" smtClean="0"/>
              <a:t>, аналгетики) – </a:t>
            </a:r>
            <a:r>
              <a:rPr lang="ru-RU" sz="2000" cap="none" dirty="0" err="1" smtClean="0"/>
              <a:t>це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лікарські</a:t>
            </a:r>
            <a:r>
              <a:rPr lang="ru-RU" sz="2000" cap="none" dirty="0"/>
              <a:t> </a:t>
            </a:r>
            <a:r>
              <a:rPr lang="ru-RU" sz="2000" cap="none" dirty="0" err="1" smtClean="0"/>
              <a:t>різної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хімічної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структури</a:t>
            </a:r>
            <a:r>
              <a:rPr lang="ru-RU" sz="2000" cap="none" dirty="0" smtClean="0"/>
              <a:t>, </a:t>
            </a:r>
            <a:r>
              <a:rPr lang="ru-RU" sz="2000" cap="none" dirty="0" err="1" smtClean="0"/>
              <a:t>які</a:t>
            </a:r>
            <a:r>
              <a:rPr lang="ru-RU" sz="2000" cap="none" dirty="0"/>
              <a:t> </a:t>
            </a:r>
            <a:r>
              <a:rPr lang="ru-RU" sz="2000" cap="none" dirty="0" err="1" smtClean="0"/>
              <a:t>володіють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протизапальною</a:t>
            </a:r>
            <a:r>
              <a:rPr lang="ru-RU" sz="2000" cap="none" dirty="0" smtClean="0"/>
              <a:t>, </a:t>
            </a:r>
            <a:r>
              <a:rPr lang="ru-RU" sz="2000" cap="none" dirty="0" err="1" smtClean="0"/>
              <a:t>анальгезуючою</a:t>
            </a:r>
            <a:r>
              <a:rPr lang="ru-RU" sz="2000" cap="none" dirty="0"/>
              <a:t> </a:t>
            </a:r>
            <a:r>
              <a:rPr lang="ru-RU" sz="2000" cap="none" dirty="0" smtClean="0"/>
              <a:t>та </a:t>
            </a:r>
            <a:r>
              <a:rPr lang="ru-RU" sz="2000" cap="none" dirty="0" err="1" smtClean="0"/>
              <a:t>жарознижуючою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діями</a:t>
            </a:r>
            <a:r>
              <a:rPr lang="ru-RU" sz="2000" cap="none" dirty="0" smtClean="0"/>
              <a:t> та не </a:t>
            </a:r>
            <a:r>
              <a:rPr lang="ru-RU" sz="2000" cap="none" dirty="0" err="1" smtClean="0"/>
              <a:t>мають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наркогенного</a:t>
            </a:r>
            <a:r>
              <a:rPr lang="ru-RU" sz="2000" cap="none" dirty="0" smtClean="0"/>
              <a:t> </a:t>
            </a:r>
            <a:r>
              <a:rPr lang="ru-RU" sz="2000" cap="none" dirty="0" err="1" smtClean="0"/>
              <a:t>потенціалу</a:t>
            </a:r>
            <a:r>
              <a:rPr lang="ru-RU" sz="2000" cap="none" dirty="0" smtClean="0"/>
              <a:t>.</a:t>
            </a:r>
            <a:endParaRPr lang="ru-RU" sz="2000" cap="none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2133826"/>
            <a:ext cx="5268686" cy="41653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Класифікація:</a:t>
            </a:r>
          </a:p>
          <a:p>
            <a:pPr marL="0" indent="0">
              <a:buNone/>
            </a:pPr>
            <a:r>
              <a:rPr lang="uk-UA" dirty="0" smtClean="0"/>
              <a:t>Анальгетики-антипіретики  Власне НПЗЗ.</a:t>
            </a:r>
          </a:p>
          <a:p>
            <a:pPr marL="0" indent="0">
              <a:buNone/>
            </a:pPr>
            <a:r>
              <a:rPr lang="uk-UA" dirty="0" smtClean="0"/>
              <a:t>Похідні </a:t>
            </a:r>
            <a:r>
              <a:rPr lang="uk-UA" dirty="0" err="1" smtClean="0"/>
              <a:t>піразолону:Анальгін,Бутадіон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Похідні </a:t>
            </a:r>
            <a:r>
              <a:rPr lang="uk-UA" dirty="0" err="1" smtClean="0"/>
              <a:t>аніліна:Парацетамол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Похідні </a:t>
            </a:r>
            <a:r>
              <a:rPr lang="uk-UA" dirty="0" err="1" smtClean="0"/>
              <a:t>гетероарилоцтової</a:t>
            </a:r>
            <a:r>
              <a:rPr lang="uk-UA" dirty="0" smtClean="0"/>
              <a:t> </a:t>
            </a:r>
            <a:r>
              <a:rPr lang="uk-UA" dirty="0" err="1" smtClean="0"/>
              <a:t>к-ти:Кеторолак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Похідні</a:t>
            </a:r>
            <a:r>
              <a:rPr lang="ru-RU" dirty="0" smtClean="0"/>
              <a:t> </a:t>
            </a:r>
            <a:r>
              <a:rPr lang="ru-RU" dirty="0" err="1" smtClean="0"/>
              <a:t>саліцилової</a:t>
            </a:r>
            <a:r>
              <a:rPr lang="ru-RU" dirty="0" smtClean="0"/>
              <a:t> к-</a:t>
            </a:r>
            <a:r>
              <a:rPr lang="ru-RU" dirty="0" err="1" smtClean="0"/>
              <a:t>ти</a:t>
            </a:r>
            <a:r>
              <a:rPr lang="ru-RU" dirty="0" smtClean="0"/>
              <a:t> :</a:t>
            </a:r>
            <a:r>
              <a:rPr lang="ru-RU" dirty="0" err="1" smtClean="0"/>
              <a:t>Аспірин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Похідні</a:t>
            </a:r>
            <a:r>
              <a:rPr lang="ru-RU" dirty="0" smtClean="0"/>
              <a:t> </a:t>
            </a:r>
            <a:r>
              <a:rPr lang="ru-RU" dirty="0" err="1" smtClean="0"/>
              <a:t>арилоцтвої</a:t>
            </a:r>
            <a:r>
              <a:rPr lang="ru-RU" dirty="0" smtClean="0"/>
              <a:t> :</a:t>
            </a:r>
            <a:r>
              <a:rPr lang="ru-RU" dirty="0" err="1" smtClean="0"/>
              <a:t>Диклофенак-натрій</a:t>
            </a:r>
            <a:endParaRPr lang="ru-RU" dirty="0" smtClean="0"/>
          </a:p>
          <a:p>
            <a:pPr marL="0" indent="0">
              <a:buNone/>
            </a:pPr>
            <a:r>
              <a:rPr lang="uk-UA" dirty="0" smtClean="0"/>
              <a:t>Похідні </a:t>
            </a:r>
            <a:r>
              <a:rPr lang="uk-UA" dirty="0" err="1" smtClean="0"/>
              <a:t>арилпропіонової</a:t>
            </a:r>
            <a:r>
              <a:rPr lang="uk-UA" dirty="0" smtClean="0"/>
              <a:t> к-ти :</a:t>
            </a:r>
            <a:r>
              <a:rPr lang="uk-UA" dirty="0" err="1" smtClean="0"/>
              <a:t>Іупрофен</a:t>
            </a:r>
            <a:endParaRPr lang="uk-UA" dirty="0" smtClean="0"/>
          </a:p>
          <a:p>
            <a:pPr marL="0" indent="0">
              <a:buNone/>
            </a:pPr>
            <a:r>
              <a:rPr lang="uk-UA" dirty="0" err="1" smtClean="0"/>
              <a:t>Індолоцтової</a:t>
            </a:r>
            <a:r>
              <a:rPr lang="uk-UA" dirty="0" smtClean="0"/>
              <a:t> к-ти :</a:t>
            </a:r>
            <a:r>
              <a:rPr lang="uk-UA" dirty="0" err="1" smtClean="0"/>
              <a:t>Індометацин</a:t>
            </a:r>
            <a:endParaRPr lang="uk-UA" dirty="0" smtClean="0"/>
          </a:p>
          <a:p>
            <a:pPr marL="0" indent="0">
              <a:buNone/>
            </a:pPr>
            <a:r>
              <a:rPr lang="uk-UA" dirty="0" err="1" smtClean="0"/>
              <a:t>Оксиками:Мелоксикам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 err="1" smtClean="0"/>
              <a:t>Коксиби:Целекоксиб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290967"/>
            <a:ext cx="7323828" cy="54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612845"/>
            <a:ext cx="74458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Показання</a:t>
            </a:r>
            <a:r>
              <a:rPr lang="ru-RU" sz="2200" dirty="0"/>
              <a:t> до </a:t>
            </a:r>
            <a:r>
              <a:rPr lang="ru-RU" sz="2200" dirty="0" err="1"/>
              <a:t>застосування</a:t>
            </a:r>
            <a:r>
              <a:rPr lang="ru-RU" sz="2200" dirty="0"/>
              <a:t> </a:t>
            </a:r>
            <a:r>
              <a:rPr lang="ru-RU" sz="2200" dirty="0" err="1"/>
              <a:t>анальгетиків</a:t>
            </a:r>
            <a:r>
              <a:rPr lang="ru-RU" sz="2200" dirty="0"/>
              <a:t> - </a:t>
            </a:r>
            <a:r>
              <a:rPr lang="ru-RU" sz="2200" dirty="0" err="1"/>
              <a:t>антипіретиків</a:t>
            </a:r>
            <a:r>
              <a:rPr lang="ru-RU" sz="2200" dirty="0" smtClean="0"/>
              <a:t>:</a:t>
            </a:r>
          </a:p>
          <a:p>
            <a:endParaRPr lang="ru-RU" sz="2200" dirty="0"/>
          </a:p>
          <a:p>
            <a:r>
              <a:rPr lang="ru-RU" dirty="0"/>
              <a:t>• </a:t>
            </a:r>
            <a:r>
              <a:rPr lang="ru-RU" dirty="0" err="1"/>
              <a:t>Больовий</a:t>
            </a:r>
            <a:r>
              <a:rPr lang="ru-RU" dirty="0"/>
              <a:t> синдром </a:t>
            </a:r>
            <a:r>
              <a:rPr lang="ru-RU" dirty="0" err="1"/>
              <a:t>різного</a:t>
            </a:r>
            <a:r>
              <a:rPr lang="ru-RU" dirty="0"/>
              <a:t> генезу, </a:t>
            </a:r>
            <a:r>
              <a:rPr lang="ru-RU" dirty="0" err="1"/>
              <a:t>середньої</a:t>
            </a:r>
            <a:r>
              <a:rPr lang="ru-RU" dirty="0"/>
              <a:t> та </a:t>
            </a:r>
            <a:r>
              <a:rPr lang="ru-RU" dirty="0" err="1"/>
              <a:t>слабкої</a:t>
            </a:r>
            <a:endParaRPr lang="ru-RU" dirty="0"/>
          </a:p>
          <a:p>
            <a:r>
              <a:rPr lang="ru-RU" dirty="0" err="1"/>
              <a:t>інтенсивності</a:t>
            </a:r>
            <a:r>
              <a:rPr lang="ru-RU" dirty="0"/>
              <a:t> (</a:t>
            </a:r>
            <a:r>
              <a:rPr lang="ru-RU" dirty="0" err="1"/>
              <a:t>головний</a:t>
            </a:r>
            <a:r>
              <a:rPr lang="ru-RU" dirty="0"/>
              <a:t> і </a:t>
            </a:r>
            <a:r>
              <a:rPr lang="ru-RU" dirty="0" err="1"/>
              <a:t>зубний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вусі</a:t>
            </a:r>
            <a:r>
              <a:rPr lang="ru-RU" dirty="0"/>
              <a:t>, </a:t>
            </a:r>
            <a:r>
              <a:rPr lang="ru-RU" dirty="0" err="1"/>
              <a:t>біль</a:t>
            </a:r>
            <a:r>
              <a:rPr lang="ru-RU" dirty="0"/>
              <a:t> у</a:t>
            </a:r>
          </a:p>
          <a:p>
            <a:r>
              <a:rPr lang="ru-RU" dirty="0" err="1"/>
              <a:t>м'язах</a:t>
            </a:r>
            <a:r>
              <a:rPr lang="ru-RU" dirty="0"/>
              <a:t>, </a:t>
            </a:r>
            <a:r>
              <a:rPr lang="ru-RU" dirty="0" err="1"/>
              <a:t>суглобний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)</a:t>
            </a:r>
          </a:p>
          <a:p>
            <a:r>
              <a:rPr lang="ru-RU" dirty="0"/>
              <a:t>• Лихоманка, </a:t>
            </a:r>
            <a:r>
              <a:rPr lang="ru-RU" dirty="0" err="1"/>
              <a:t>гарячкові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 при </a:t>
            </a:r>
            <a:r>
              <a:rPr lang="ru-RU" dirty="0" err="1"/>
              <a:t>інфекційно-запальних</a:t>
            </a:r>
            <a:endParaRPr lang="ru-RU" dirty="0"/>
          </a:p>
          <a:p>
            <a:r>
              <a:rPr lang="ru-RU" dirty="0" err="1"/>
              <a:t>захворюваннях</a:t>
            </a:r>
            <a:r>
              <a:rPr lang="ru-RU" dirty="0"/>
              <a:t> – </a:t>
            </a:r>
            <a:r>
              <a:rPr lang="ru-RU" dirty="0" err="1"/>
              <a:t>усі</a:t>
            </a:r>
            <a:r>
              <a:rPr lang="ru-RU" dirty="0"/>
              <a:t> ННА,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нефопаму</a:t>
            </a:r>
            <a:r>
              <a:rPr lang="ru-RU" dirty="0"/>
              <a:t>, </a:t>
            </a:r>
            <a:r>
              <a:rPr lang="ru-RU" dirty="0" err="1"/>
              <a:t>баралгіну</a:t>
            </a:r>
            <a:r>
              <a:rPr lang="ru-RU" dirty="0"/>
              <a:t>,</a:t>
            </a:r>
          </a:p>
          <a:p>
            <a:r>
              <a:rPr lang="ru-RU" dirty="0" err="1"/>
              <a:t>андипалу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Невралгія</a:t>
            </a:r>
            <a:r>
              <a:rPr lang="ru-RU" dirty="0"/>
              <a:t> – </a:t>
            </a:r>
            <a:r>
              <a:rPr lang="ru-RU" dirty="0" err="1"/>
              <a:t>усі</a:t>
            </a:r>
            <a:r>
              <a:rPr lang="ru-RU" dirty="0"/>
              <a:t> ННА,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баралгіну</a:t>
            </a:r>
            <a:r>
              <a:rPr lang="ru-RU" dirty="0"/>
              <a:t>, </a:t>
            </a:r>
            <a:r>
              <a:rPr lang="ru-RU" dirty="0" err="1"/>
              <a:t>андипалу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Коліки</a:t>
            </a:r>
            <a:r>
              <a:rPr lang="ru-RU" dirty="0"/>
              <a:t> – </a:t>
            </a:r>
            <a:r>
              <a:rPr lang="ru-RU" dirty="0" err="1"/>
              <a:t>баралгін</a:t>
            </a:r>
            <a:r>
              <a:rPr lang="ru-RU" dirty="0"/>
              <a:t>, </a:t>
            </a:r>
            <a:r>
              <a:rPr lang="ru-RU" dirty="0" err="1"/>
              <a:t>спазмалгон</a:t>
            </a:r>
            <a:r>
              <a:rPr lang="ru-RU" dirty="0"/>
              <a:t>, </a:t>
            </a:r>
            <a:r>
              <a:rPr lang="ru-RU" dirty="0" err="1"/>
              <a:t>спазмовералгін</a:t>
            </a:r>
            <a:r>
              <a:rPr lang="ru-RU" dirty="0"/>
              <a:t> НЕО.</a:t>
            </a:r>
          </a:p>
          <a:p>
            <a:r>
              <a:rPr lang="ru-RU" dirty="0"/>
              <a:t>• </a:t>
            </a:r>
            <a:r>
              <a:rPr lang="ru-RU" dirty="0" err="1"/>
              <a:t>Спазми</a:t>
            </a:r>
            <a:r>
              <a:rPr lang="ru-RU" dirty="0"/>
              <a:t> </a:t>
            </a:r>
            <a:r>
              <a:rPr lang="ru-RU" dirty="0" err="1"/>
              <a:t>коронарних</a:t>
            </a:r>
            <a:r>
              <a:rPr lang="ru-RU" dirty="0"/>
              <a:t> </a:t>
            </a:r>
            <a:r>
              <a:rPr lang="ru-RU" dirty="0" err="1"/>
              <a:t>судин</a:t>
            </a:r>
            <a:r>
              <a:rPr lang="ru-RU" dirty="0"/>
              <a:t> та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– </a:t>
            </a:r>
            <a:r>
              <a:rPr lang="ru-RU" dirty="0" err="1"/>
              <a:t>реналган</a:t>
            </a:r>
            <a:r>
              <a:rPr lang="ru-RU" dirty="0"/>
              <a:t>,</a:t>
            </a:r>
          </a:p>
          <a:p>
            <a:r>
              <a:rPr lang="ru-RU" dirty="0" err="1"/>
              <a:t>баралгін</a:t>
            </a:r>
            <a:r>
              <a:rPr lang="ru-RU" dirty="0"/>
              <a:t>, </a:t>
            </a:r>
            <a:r>
              <a:rPr lang="ru-RU" dirty="0" err="1"/>
              <a:t>спазмалгон</a:t>
            </a:r>
            <a:r>
              <a:rPr lang="ru-RU" dirty="0"/>
              <a:t> в/в;</a:t>
            </a:r>
          </a:p>
          <a:p>
            <a:r>
              <a:rPr lang="ru-RU" dirty="0"/>
              <a:t>• Для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гіпертензивного</a:t>
            </a:r>
            <a:r>
              <a:rPr lang="ru-RU" dirty="0"/>
              <a:t> кризу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гіпертензії</a:t>
            </a:r>
            <a:endParaRPr lang="ru-RU" dirty="0"/>
          </a:p>
          <a:p>
            <a:r>
              <a:rPr lang="ru-RU" dirty="0" err="1"/>
              <a:t>спричиненої</a:t>
            </a:r>
            <a:r>
              <a:rPr lang="ru-RU" dirty="0"/>
              <a:t> спазмом </a:t>
            </a:r>
            <a:r>
              <a:rPr lang="ru-RU" dirty="0" err="1"/>
              <a:t>судин</a:t>
            </a:r>
            <a:r>
              <a:rPr lang="ru-RU" dirty="0"/>
              <a:t> – </a:t>
            </a:r>
            <a:r>
              <a:rPr lang="ru-RU" dirty="0" err="1"/>
              <a:t>баралгін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спазмалгон</a:t>
            </a:r>
            <a:r>
              <a:rPr lang="ru-RU" dirty="0"/>
              <a:t> в/в</a:t>
            </a:r>
          </a:p>
          <a:p>
            <a:r>
              <a:rPr lang="ru-RU" dirty="0"/>
              <a:t>• </a:t>
            </a:r>
            <a:r>
              <a:rPr lang="ru-RU" dirty="0" err="1"/>
              <a:t>Мігрень</a:t>
            </a:r>
            <a:r>
              <a:rPr lang="ru-RU" dirty="0"/>
              <a:t> – </a:t>
            </a:r>
            <a:r>
              <a:rPr lang="ru-RU" dirty="0" err="1"/>
              <a:t>баралгін</a:t>
            </a:r>
            <a:r>
              <a:rPr lang="ru-RU" dirty="0"/>
              <a:t>, </a:t>
            </a:r>
            <a:r>
              <a:rPr lang="ru-RU" dirty="0" err="1"/>
              <a:t>седалгін</a:t>
            </a:r>
            <a:r>
              <a:rPr lang="ru-RU" dirty="0"/>
              <a:t>, </a:t>
            </a:r>
            <a:r>
              <a:rPr lang="ru-RU" dirty="0" err="1"/>
              <a:t>пенталгін</a:t>
            </a:r>
            <a:r>
              <a:rPr lang="ru-RU" dirty="0"/>
              <a:t>, </a:t>
            </a:r>
            <a:r>
              <a:rPr lang="ru-RU" dirty="0" err="1"/>
              <a:t>спазмовералгін</a:t>
            </a:r>
            <a:endParaRPr lang="ru-RU" dirty="0"/>
          </a:p>
          <a:p>
            <a:r>
              <a:rPr lang="ru-RU" dirty="0"/>
              <a:t>НЕО.</a:t>
            </a:r>
          </a:p>
          <a:p>
            <a:r>
              <a:rPr lang="ru-RU" dirty="0"/>
              <a:t>• </a:t>
            </a:r>
            <a:r>
              <a:rPr lang="ru-RU" dirty="0" err="1"/>
              <a:t>Альгодисменорея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39" y="185283"/>
            <a:ext cx="2952750" cy="1552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940" y="1935844"/>
            <a:ext cx="2952750" cy="1794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939" y="3930685"/>
            <a:ext cx="2952750" cy="1945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943" y="185283"/>
            <a:ext cx="2481943" cy="1552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3943" y="1935844"/>
            <a:ext cx="2481943" cy="1794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3943" y="3971699"/>
            <a:ext cx="2481943" cy="19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4" y="197346"/>
            <a:ext cx="892628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Побічні</a:t>
            </a:r>
            <a:r>
              <a:rPr lang="ru-RU" sz="2200" dirty="0"/>
              <a:t> </a:t>
            </a:r>
            <a:r>
              <a:rPr lang="ru-RU" sz="2200" dirty="0" err="1" smtClean="0"/>
              <a:t>реакції</a:t>
            </a:r>
            <a:r>
              <a:rPr lang="ru-RU" sz="2200" dirty="0" smtClean="0"/>
              <a:t>:</a:t>
            </a:r>
          </a:p>
          <a:p>
            <a:endParaRPr lang="ru-RU" dirty="0"/>
          </a:p>
          <a:p>
            <a:r>
              <a:rPr lang="ru-RU" dirty="0" err="1"/>
              <a:t>Ульцерогенна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на ШКТ: </a:t>
            </a:r>
            <a:r>
              <a:rPr lang="ru-RU" dirty="0" err="1"/>
              <a:t>виразкова</a:t>
            </a:r>
            <a:r>
              <a:rPr lang="ru-RU" dirty="0"/>
              <a:t> хвороба </a:t>
            </a:r>
            <a:r>
              <a:rPr lang="ru-RU" dirty="0" err="1"/>
              <a:t>шлунка</a:t>
            </a:r>
            <a:r>
              <a:rPr lang="ru-RU" dirty="0"/>
              <a:t> та</a:t>
            </a:r>
          </a:p>
          <a:p>
            <a:r>
              <a:rPr lang="ru-RU" dirty="0" err="1"/>
              <a:t>дванадцятипалої</a:t>
            </a:r>
            <a:r>
              <a:rPr lang="ru-RU" dirty="0"/>
              <a:t> кишки, </a:t>
            </a:r>
            <a:r>
              <a:rPr lang="ru-RU" dirty="0" err="1"/>
              <a:t>виразковий</a:t>
            </a:r>
            <a:r>
              <a:rPr lang="ru-RU" dirty="0"/>
              <a:t> </a:t>
            </a:r>
            <a:r>
              <a:rPr lang="ru-RU" dirty="0" err="1"/>
              <a:t>ентероколіт</a:t>
            </a:r>
            <a:r>
              <a:rPr lang="ru-RU" dirty="0"/>
              <a:t> (</a:t>
            </a:r>
            <a:r>
              <a:rPr lang="ru-RU" dirty="0" err="1"/>
              <a:t>неселективні</a:t>
            </a:r>
            <a:endParaRPr lang="ru-RU" dirty="0"/>
          </a:p>
          <a:p>
            <a:r>
              <a:rPr lang="ru-RU" dirty="0" err="1"/>
              <a:t>інгібітори</a:t>
            </a:r>
            <a:r>
              <a:rPr lang="ru-RU" dirty="0"/>
              <a:t> ЦОГ)</a:t>
            </a:r>
          </a:p>
          <a:p>
            <a:r>
              <a:rPr lang="ru-RU" dirty="0" err="1"/>
              <a:t>Гепатотоксична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(Парацетамол)</a:t>
            </a:r>
          </a:p>
          <a:p>
            <a:r>
              <a:rPr lang="ru-RU" dirty="0" err="1"/>
              <a:t>Нефротоксична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,</a:t>
            </a:r>
          </a:p>
          <a:p>
            <a:r>
              <a:rPr lang="ru-RU" dirty="0" err="1"/>
              <a:t>Кардіотоксична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(</a:t>
            </a:r>
            <a:r>
              <a:rPr lang="ru-RU" dirty="0" err="1"/>
              <a:t>Коксиби</a:t>
            </a:r>
            <a:r>
              <a:rPr lang="ru-RU" dirty="0"/>
              <a:t>)</a:t>
            </a:r>
          </a:p>
          <a:p>
            <a:r>
              <a:rPr lang="ru-RU" dirty="0" err="1"/>
              <a:t>Пригнічення</a:t>
            </a:r>
            <a:endParaRPr lang="ru-RU" dirty="0"/>
          </a:p>
          <a:p>
            <a:r>
              <a:rPr lang="ru-RU" dirty="0" err="1"/>
              <a:t>кровотворення</a:t>
            </a:r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тромбоцитопенія</a:t>
            </a:r>
            <a:r>
              <a:rPr lang="ru-RU" dirty="0"/>
              <a:t>,</a:t>
            </a:r>
          </a:p>
          <a:p>
            <a:r>
              <a:rPr lang="ru-RU" dirty="0" err="1"/>
              <a:t>гранулоцитопенія</a:t>
            </a:r>
            <a:r>
              <a:rPr lang="ru-RU" dirty="0"/>
              <a:t>, </a:t>
            </a:r>
            <a:r>
              <a:rPr lang="ru-RU" dirty="0" err="1"/>
              <a:t>лейкопенія</a:t>
            </a:r>
            <a:r>
              <a:rPr lang="ru-RU" dirty="0"/>
              <a:t>, </a:t>
            </a:r>
            <a:r>
              <a:rPr lang="ru-RU" dirty="0" err="1"/>
              <a:t>анемія</a:t>
            </a:r>
            <a:r>
              <a:rPr lang="ru-RU" dirty="0"/>
              <a:t>, в </a:t>
            </a:r>
            <a:r>
              <a:rPr lang="ru-RU" dirty="0" err="1"/>
              <a:t>поодиноких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агранулоцитоз</a:t>
            </a:r>
            <a:r>
              <a:rPr lang="ru-RU" dirty="0"/>
              <a:t>) - </a:t>
            </a:r>
            <a:r>
              <a:rPr lang="ru-RU" dirty="0" err="1"/>
              <a:t>Анальгін</a:t>
            </a:r>
            <a:endParaRPr lang="ru-RU" dirty="0"/>
          </a:p>
          <a:p>
            <a:r>
              <a:rPr lang="ru-RU" dirty="0"/>
              <a:t>Синдром </a:t>
            </a:r>
            <a:r>
              <a:rPr lang="ru-RU" dirty="0" err="1"/>
              <a:t>Стівенса</a:t>
            </a:r>
            <a:r>
              <a:rPr lang="ru-RU" dirty="0"/>
              <a:t> — Джонсона, </a:t>
            </a:r>
            <a:r>
              <a:rPr lang="ru-RU" dirty="0" err="1"/>
              <a:t>Синдро</a:t>
            </a:r>
            <a:r>
              <a:rPr lang="ru-RU" dirty="0"/>
              <a:t>́ м </a:t>
            </a:r>
            <a:r>
              <a:rPr lang="ru-RU" dirty="0" err="1"/>
              <a:t>Лає</a:t>
            </a:r>
            <a:r>
              <a:rPr lang="ru-RU" dirty="0"/>
              <a:t>́ </a:t>
            </a:r>
            <a:r>
              <a:rPr lang="ru-RU" dirty="0" err="1"/>
              <a:t>лла</a:t>
            </a:r>
            <a:endParaRPr lang="ru-RU" dirty="0"/>
          </a:p>
          <a:p>
            <a:r>
              <a:rPr lang="ru-RU" dirty="0" err="1"/>
              <a:t>Анафілактичний</a:t>
            </a:r>
            <a:r>
              <a:rPr lang="ru-RU" dirty="0"/>
              <a:t> шок</a:t>
            </a:r>
          </a:p>
          <a:p>
            <a:r>
              <a:rPr lang="ru-RU" dirty="0" err="1"/>
              <a:t>Висипи</a:t>
            </a:r>
            <a:r>
              <a:rPr lang="ru-RU" dirty="0"/>
              <a:t> на </a:t>
            </a:r>
            <a:r>
              <a:rPr lang="ru-RU" dirty="0" err="1"/>
              <a:t>шкірі</a:t>
            </a:r>
            <a:r>
              <a:rPr lang="ru-RU" dirty="0"/>
              <a:t>, </a:t>
            </a:r>
            <a:r>
              <a:rPr lang="ru-RU" dirty="0" err="1"/>
              <a:t>кропив’янка</a:t>
            </a:r>
            <a:r>
              <a:rPr lang="ru-RU" dirty="0"/>
              <a:t>, </a:t>
            </a:r>
            <a:r>
              <a:rPr lang="ru-RU" dirty="0" err="1"/>
              <a:t>нудота</a:t>
            </a:r>
            <a:r>
              <a:rPr lang="ru-RU" dirty="0"/>
              <a:t>.</a:t>
            </a:r>
          </a:p>
          <a:p>
            <a:r>
              <a:rPr lang="ru-RU" dirty="0"/>
              <a:t>БА (особливо </a:t>
            </a:r>
            <a:r>
              <a:rPr lang="ru-RU" dirty="0" err="1"/>
              <a:t>аспірин</a:t>
            </a:r>
            <a:r>
              <a:rPr lang="ru-RU" dirty="0"/>
              <a:t>, </a:t>
            </a:r>
            <a:r>
              <a:rPr lang="ru-RU" dirty="0" err="1"/>
              <a:t>індометацин</a:t>
            </a:r>
            <a:r>
              <a:rPr lang="ru-RU" dirty="0"/>
              <a:t>, </a:t>
            </a:r>
            <a:r>
              <a:rPr lang="ru-RU" dirty="0" err="1"/>
              <a:t>ібупрофен</a:t>
            </a:r>
            <a:r>
              <a:rPr lang="ru-RU" dirty="0"/>
              <a:t>);</a:t>
            </a:r>
          </a:p>
          <a:p>
            <a:r>
              <a:rPr lang="ru-RU" dirty="0" err="1"/>
              <a:t>Аспіринова</a:t>
            </a:r>
            <a:r>
              <a:rPr lang="ru-RU" dirty="0"/>
              <a:t> ТРІАДА, </a:t>
            </a:r>
            <a:r>
              <a:rPr lang="ru-RU" dirty="0" err="1"/>
              <a:t>непереносимість</a:t>
            </a:r>
            <a:r>
              <a:rPr lang="ru-RU" dirty="0"/>
              <a:t> </a:t>
            </a:r>
            <a:r>
              <a:rPr lang="ru-RU" dirty="0" err="1"/>
              <a:t>ацетилсаліцилової</a:t>
            </a:r>
            <a:endParaRPr lang="ru-RU" dirty="0"/>
          </a:p>
          <a:p>
            <a:r>
              <a:rPr lang="ru-RU" dirty="0" err="1"/>
              <a:t>кислоти</a:t>
            </a:r>
            <a:r>
              <a:rPr lang="ru-RU" dirty="0"/>
              <a:t> - </a:t>
            </a:r>
            <a:r>
              <a:rPr lang="ru-RU" dirty="0" err="1"/>
              <a:t>аспіринова</a:t>
            </a:r>
            <a:r>
              <a:rPr lang="ru-RU" dirty="0"/>
              <a:t> астма, </a:t>
            </a:r>
            <a:r>
              <a:rPr lang="ru-RU" dirty="0" err="1"/>
              <a:t>риніт</a:t>
            </a:r>
            <a:r>
              <a:rPr lang="ru-RU" dirty="0"/>
              <a:t> – </a:t>
            </a:r>
            <a:r>
              <a:rPr lang="ru-RU" dirty="0" err="1"/>
              <a:t>ринорея</a:t>
            </a:r>
            <a:r>
              <a:rPr lang="ru-RU" dirty="0"/>
              <a:t> – </a:t>
            </a:r>
            <a:r>
              <a:rPr lang="ru-RU" dirty="0" err="1"/>
              <a:t>риносинусит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0" y="1422400"/>
            <a:ext cx="4746173" cy="41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30630" y="163740"/>
            <a:ext cx="6110514" cy="1012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err="1"/>
              <a:t>Отруєння</a:t>
            </a:r>
            <a:r>
              <a:rPr lang="ru-RU" sz="2200" dirty="0"/>
              <a:t> парацетамолом </a:t>
            </a:r>
            <a:r>
              <a:rPr lang="ru-RU" sz="2200" dirty="0" err="1"/>
              <a:t>може</a:t>
            </a:r>
            <a:r>
              <a:rPr lang="ru-RU" sz="2200" dirty="0"/>
              <a:t> </a:t>
            </a:r>
            <a:r>
              <a:rPr lang="ru-RU" sz="2200" dirty="0" err="1"/>
              <a:t>наступити</a:t>
            </a:r>
            <a:r>
              <a:rPr lang="ru-RU" sz="2200" dirty="0"/>
              <a:t>:</a:t>
            </a:r>
          </a:p>
          <a:p>
            <a:pPr marL="0" indent="0">
              <a:buNone/>
            </a:pPr>
            <a:r>
              <a:rPr lang="ru-RU" sz="1800" dirty="0" smtClean="0"/>
              <a:t>при </a:t>
            </a:r>
            <a:r>
              <a:rPr lang="ru-RU" sz="1800" dirty="0" err="1"/>
              <a:t>прийомі</a:t>
            </a:r>
            <a:r>
              <a:rPr lang="ru-RU" sz="1800" dirty="0"/>
              <a:t> великих доз одноразово;</a:t>
            </a:r>
          </a:p>
          <a:p>
            <a:pPr marL="0" indent="0">
              <a:buNone/>
            </a:pPr>
            <a:r>
              <a:rPr lang="ru-RU" sz="1800" dirty="0" smtClean="0"/>
              <a:t>при </a:t>
            </a:r>
            <a:r>
              <a:rPr lang="ru-RU" sz="1800" dirty="0" err="1"/>
              <a:t>тривалому</a:t>
            </a:r>
            <a:r>
              <a:rPr lang="ru-RU" sz="1800" dirty="0"/>
              <a:t> </a:t>
            </a:r>
            <a:r>
              <a:rPr lang="ru-RU" sz="1800" dirty="0" err="1"/>
              <a:t>прийомі</a:t>
            </a:r>
            <a:r>
              <a:rPr lang="ru-RU" sz="1800" dirty="0"/>
              <a:t> </a:t>
            </a:r>
            <a:r>
              <a:rPr lang="ru-RU" sz="1800" dirty="0" smtClean="0"/>
              <a:t>препарату;</a:t>
            </a:r>
          </a:p>
          <a:p>
            <a:pPr marL="0" indent="0">
              <a:buNone/>
            </a:pPr>
            <a:r>
              <a:rPr lang="ru-RU" sz="1800" dirty="0" smtClean="0"/>
              <a:t>при </a:t>
            </a:r>
            <a:r>
              <a:rPr lang="ru-RU" sz="1800" dirty="0" err="1"/>
              <a:t>підвищеній</a:t>
            </a:r>
            <a:r>
              <a:rPr lang="ru-RU" sz="1800" dirty="0"/>
              <a:t> </a:t>
            </a:r>
            <a:r>
              <a:rPr lang="ru-RU" sz="1800" dirty="0" err="1"/>
              <a:t>чутливості</a:t>
            </a:r>
            <a:r>
              <a:rPr lang="ru-RU" sz="1800" dirty="0"/>
              <a:t> до </a:t>
            </a:r>
            <a:r>
              <a:rPr lang="ru-RU" sz="1800" dirty="0" err="1"/>
              <a:t>нього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smtClean="0"/>
              <a:t>Смертельна </a:t>
            </a:r>
            <a:r>
              <a:rPr lang="ru-RU" sz="1800" dirty="0"/>
              <a:t>доза становить </a:t>
            </a:r>
            <a:r>
              <a:rPr lang="ru-RU" sz="1800" dirty="0" err="1"/>
              <a:t>понад</a:t>
            </a:r>
            <a:r>
              <a:rPr lang="ru-RU" sz="1800" dirty="0"/>
              <a:t> 150 мг на </a:t>
            </a:r>
            <a:r>
              <a:rPr lang="ru-RU" sz="1800" dirty="0" err="1"/>
              <a:t>кілограм</a:t>
            </a:r>
            <a:r>
              <a:rPr lang="ru-RU" sz="1800" dirty="0"/>
              <a:t> ваги</a:t>
            </a:r>
          </a:p>
          <a:p>
            <a:pPr marL="0" indent="0">
              <a:buNone/>
            </a:pPr>
            <a:r>
              <a:rPr lang="ru-RU" sz="1800" dirty="0"/>
              <a:t>для </a:t>
            </a:r>
            <a:r>
              <a:rPr lang="ru-RU" sz="1800" dirty="0" err="1"/>
              <a:t>дорослого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163740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Механізми</a:t>
            </a:r>
            <a:r>
              <a:rPr lang="ru-RU" b="1" dirty="0"/>
              <a:t> </a:t>
            </a:r>
            <a:r>
              <a:rPr lang="ru-RU" b="1" dirty="0" err="1"/>
              <a:t>токсичності</a:t>
            </a:r>
            <a:r>
              <a:rPr lang="ru-RU" b="1" dirty="0"/>
              <a:t> парацетамолу</a:t>
            </a:r>
          </a:p>
          <a:p>
            <a:r>
              <a:rPr lang="ru-RU" dirty="0"/>
              <a:t>• </a:t>
            </a:r>
            <a:r>
              <a:rPr lang="ru-RU" dirty="0" err="1"/>
              <a:t>Потрапляючи</a:t>
            </a:r>
            <a:r>
              <a:rPr lang="ru-RU" dirty="0"/>
              <a:t> в </a:t>
            </a:r>
            <a:r>
              <a:rPr lang="ru-RU" dirty="0" err="1"/>
              <a:t>шлунок</a:t>
            </a:r>
            <a:r>
              <a:rPr lang="ru-RU" dirty="0"/>
              <a:t>, парацетамол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всмоктується</a:t>
            </a:r>
            <a:endParaRPr lang="ru-RU" dirty="0"/>
          </a:p>
          <a:p>
            <a:r>
              <a:rPr lang="ru-RU" dirty="0"/>
              <a:t>і </a:t>
            </a:r>
            <a:r>
              <a:rPr lang="ru-RU" dirty="0" err="1"/>
              <a:t>надходить</a:t>
            </a:r>
            <a:r>
              <a:rPr lang="ru-RU" dirty="0"/>
              <a:t> у кров.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розщеплення</a:t>
            </a:r>
            <a:r>
              <a:rPr lang="ru-RU" dirty="0"/>
              <a:t> препарату на</a:t>
            </a:r>
          </a:p>
          <a:p>
            <a:r>
              <a:rPr lang="ru-RU" dirty="0" err="1"/>
              <a:t>метаболіти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печінці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виводяться</a:t>
            </a:r>
            <a:r>
              <a:rPr lang="ru-RU" dirty="0"/>
              <a:t> з сечею.</a:t>
            </a:r>
          </a:p>
          <a:p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розпаду</a:t>
            </a:r>
            <a:r>
              <a:rPr lang="ru-RU" dirty="0"/>
              <a:t> становить 1,5–2 </a:t>
            </a:r>
            <a:r>
              <a:rPr lang="ru-RU" dirty="0" err="1"/>
              <a:t>години</a:t>
            </a:r>
            <a:r>
              <a:rPr lang="ru-RU" dirty="0"/>
              <a:t>, але з-за</a:t>
            </a:r>
          </a:p>
          <a:p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тривалої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ЛЗ, </a:t>
            </a:r>
            <a:r>
              <a:rPr lang="ru-RU" dirty="0" err="1"/>
              <a:t>всмоктування</a:t>
            </a:r>
            <a:r>
              <a:rPr lang="ru-RU" dirty="0"/>
              <a:t> і</a:t>
            </a:r>
          </a:p>
          <a:p>
            <a:r>
              <a:rPr lang="ru-RU" dirty="0" err="1"/>
              <a:t>розщеплення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у тонкому кишечнику.</a:t>
            </a:r>
          </a:p>
          <a:p>
            <a:r>
              <a:rPr lang="ru-RU" dirty="0"/>
              <a:t>•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метаболіт</a:t>
            </a:r>
            <a:r>
              <a:rPr lang="ru-RU" dirty="0"/>
              <a:t> — </a:t>
            </a:r>
            <a:r>
              <a:rPr lang="en-US" dirty="0"/>
              <a:t>N-</a:t>
            </a:r>
            <a:r>
              <a:rPr lang="ru-RU" dirty="0"/>
              <a:t>ацетил-</a:t>
            </a:r>
            <a:r>
              <a:rPr lang="en-US" dirty="0"/>
              <a:t>b-</a:t>
            </a:r>
            <a:r>
              <a:rPr lang="ru-RU" dirty="0" err="1"/>
              <a:t>бензохінонімін</a:t>
            </a:r>
            <a:r>
              <a:rPr lang="ru-RU" dirty="0"/>
              <a:t>, </a:t>
            </a:r>
            <a:r>
              <a:rPr lang="ru-RU" dirty="0" err="1"/>
              <a:t>який</a:t>
            </a:r>
            <a:endParaRPr lang="ru-RU" dirty="0"/>
          </a:p>
          <a:p>
            <a:r>
              <a:rPr lang="ru-RU" dirty="0" err="1"/>
              <a:t>утворюється</a:t>
            </a:r>
            <a:r>
              <a:rPr lang="ru-RU" dirty="0"/>
              <a:t> в </a:t>
            </a:r>
            <a:r>
              <a:rPr lang="ru-RU" dirty="0" err="1"/>
              <a:t>печінці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токсичну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нейтралізує</a:t>
            </a:r>
            <a:endParaRPr lang="ru-RU" dirty="0"/>
          </a:p>
          <a:p>
            <a:r>
              <a:rPr lang="ru-RU" dirty="0" err="1"/>
              <a:t>глутатіон</a:t>
            </a:r>
            <a:r>
              <a:rPr lang="ru-RU" dirty="0"/>
              <a:t> в </a:t>
            </a:r>
            <a:r>
              <a:rPr lang="ru-RU" dirty="0" err="1"/>
              <a:t>печінці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виснаженні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і </a:t>
            </a:r>
            <a:r>
              <a:rPr lang="ru-RU" dirty="0" err="1"/>
              <a:t>дефіциті</a:t>
            </a:r>
            <a:r>
              <a:rPr lang="ru-RU" dirty="0"/>
              <a:t> </a:t>
            </a:r>
            <a:r>
              <a:rPr lang="ru-RU" dirty="0" err="1"/>
              <a:t>глутатіону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endParaRPr lang="ru-RU" dirty="0"/>
          </a:p>
          <a:p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метаболіту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токсично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печінку</a:t>
            </a:r>
            <a:r>
              <a:rPr lang="ru-RU" dirty="0"/>
              <a:t>, </a:t>
            </a:r>
            <a:r>
              <a:rPr lang="ru-RU" dirty="0" err="1"/>
              <a:t>нирки</a:t>
            </a:r>
            <a:endParaRPr lang="ru-RU" dirty="0"/>
          </a:p>
          <a:p>
            <a:r>
              <a:rPr lang="ru-RU" dirty="0"/>
              <a:t>і </a:t>
            </a:r>
            <a:r>
              <a:rPr lang="ru-RU" dirty="0" err="1"/>
              <a:t>підшлункову</a:t>
            </a:r>
            <a:r>
              <a:rPr lang="ru-RU" dirty="0"/>
              <a:t> </a:t>
            </a:r>
            <a:r>
              <a:rPr lang="ru-RU" dirty="0" err="1"/>
              <a:t>залозу</a:t>
            </a:r>
            <a:r>
              <a:rPr lang="ru-RU" dirty="0"/>
              <a:t>. </a:t>
            </a:r>
            <a:r>
              <a:rPr lang="ru-RU" dirty="0" err="1"/>
              <a:t>Виснаження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глутатіону</a:t>
            </a:r>
            <a:endParaRPr lang="ru-RU" dirty="0"/>
          </a:p>
          <a:p>
            <a:r>
              <a:rPr lang="ru-RU" dirty="0" err="1"/>
              <a:t>спостерігається</a:t>
            </a:r>
            <a:r>
              <a:rPr lang="ru-RU" dirty="0"/>
              <a:t> при </a:t>
            </a:r>
            <a:r>
              <a:rPr lang="ru-RU" dirty="0" err="1"/>
              <a:t>прийомі</a:t>
            </a:r>
            <a:r>
              <a:rPr lang="ru-RU" dirty="0"/>
              <a:t> парацетамолу </a:t>
            </a:r>
            <a:r>
              <a:rPr lang="ru-RU" dirty="0" err="1"/>
              <a:t>більше</a:t>
            </a:r>
            <a:r>
              <a:rPr lang="ru-RU" dirty="0"/>
              <a:t> 10 грам.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428319"/>
            <a:ext cx="4847770" cy="322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42" y="302628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err="1"/>
              <a:t>Симптоми</a:t>
            </a:r>
            <a:r>
              <a:rPr lang="ru-RU" sz="2200" b="1" dirty="0"/>
              <a:t> </a:t>
            </a:r>
            <a:r>
              <a:rPr lang="ru-RU" sz="2200" b="1" dirty="0" err="1"/>
              <a:t>отруєння</a:t>
            </a:r>
            <a:r>
              <a:rPr lang="ru-RU" sz="2200" b="1" dirty="0"/>
              <a:t> парацетамолом</a:t>
            </a:r>
          </a:p>
          <a:p>
            <a:endParaRPr lang="ru-RU" dirty="0"/>
          </a:p>
          <a:p>
            <a:r>
              <a:rPr lang="ru-RU" dirty="0" err="1"/>
              <a:t>нудота</a:t>
            </a:r>
            <a:r>
              <a:rPr lang="ru-RU" dirty="0"/>
              <a:t> і </a:t>
            </a:r>
            <a:r>
              <a:rPr lang="ru-RU" dirty="0" err="1"/>
              <a:t>блювання</a:t>
            </a:r>
            <a:r>
              <a:rPr lang="ru-RU" dirty="0"/>
              <a:t>;</a:t>
            </a:r>
          </a:p>
          <a:p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 в правому </a:t>
            </a:r>
            <a:r>
              <a:rPr lang="ru-RU" dirty="0" err="1"/>
              <a:t>підребер’ї</a:t>
            </a:r>
            <a:r>
              <a:rPr lang="ru-RU" dirty="0"/>
              <a:t>;</a:t>
            </a:r>
          </a:p>
          <a:p>
            <a:r>
              <a:rPr lang="ru-RU" dirty="0" err="1"/>
              <a:t>відраза</a:t>
            </a:r>
            <a:r>
              <a:rPr lang="ru-RU" dirty="0"/>
              <a:t> до </a:t>
            </a:r>
            <a:r>
              <a:rPr lang="ru-RU" dirty="0" err="1"/>
              <a:t>їжі</a:t>
            </a:r>
            <a:r>
              <a:rPr lang="ru-RU" dirty="0"/>
              <a:t>;</a:t>
            </a:r>
          </a:p>
          <a:p>
            <a:r>
              <a:rPr lang="ru-RU" dirty="0" err="1"/>
              <a:t>нездужання</a:t>
            </a:r>
            <a:r>
              <a:rPr lang="ru-RU" dirty="0"/>
              <a:t> і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слабкість</a:t>
            </a:r>
            <a:r>
              <a:rPr lang="ru-RU" dirty="0"/>
              <a:t>.</a:t>
            </a:r>
          </a:p>
          <a:p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та </a:t>
            </a:r>
            <a:r>
              <a:rPr lang="ru-RU" dirty="0" err="1"/>
              <a:t>артеріального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;</a:t>
            </a:r>
          </a:p>
          <a:p>
            <a:r>
              <a:rPr lang="ru-RU" dirty="0" err="1"/>
              <a:t>выражені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животі</a:t>
            </a:r>
            <a:r>
              <a:rPr lang="ru-RU" dirty="0"/>
              <a:t>;</a:t>
            </a:r>
          </a:p>
          <a:p>
            <a:r>
              <a:rPr lang="ru-RU" dirty="0" err="1"/>
              <a:t>гостра</a:t>
            </a:r>
            <a:r>
              <a:rPr lang="ru-RU" dirty="0"/>
              <a:t> </a:t>
            </a:r>
            <a:r>
              <a:rPr lang="ru-RU" dirty="0" err="1"/>
              <a:t>ниркова</a:t>
            </a:r>
            <a:r>
              <a:rPr lang="ru-RU" dirty="0"/>
              <a:t> </a:t>
            </a:r>
            <a:r>
              <a:rPr lang="ru-RU" dirty="0" err="1"/>
              <a:t>недостатність</a:t>
            </a:r>
            <a:r>
              <a:rPr lang="ru-RU" dirty="0"/>
              <a:t>;</a:t>
            </a:r>
          </a:p>
          <a:p>
            <a:r>
              <a:rPr lang="ru-RU" dirty="0" err="1"/>
              <a:t>гіпоглікемія</a:t>
            </a:r>
            <a:r>
              <a:rPr lang="ru-RU" dirty="0"/>
              <a:t> —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глюкози</a:t>
            </a:r>
            <a:r>
              <a:rPr lang="ru-RU" dirty="0"/>
              <a:t> в </a:t>
            </a:r>
            <a:r>
              <a:rPr lang="ru-RU" dirty="0" err="1"/>
              <a:t>крові</a:t>
            </a:r>
            <a:r>
              <a:rPr lang="ru-RU" dirty="0"/>
              <a:t>;</a:t>
            </a:r>
          </a:p>
          <a:p>
            <a:r>
              <a:rPr lang="ru-RU" dirty="0" err="1"/>
              <a:t>тромбоцитопенія</a:t>
            </a:r>
            <a:r>
              <a:rPr lang="ru-RU" dirty="0"/>
              <a:t> —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тромбоцитів</a:t>
            </a:r>
            <a:r>
              <a:rPr lang="ru-RU" dirty="0"/>
              <a:t> в</a:t>
            </a:r>
          </a:p>
          <a:p>
            <a:r>
              <a:rPr lang="ru-RU" dirty="0" err="1"/>
              <a:t>крові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підвищене</a:t>
            </a:r>
            <a:r>
              <a:rPr lang="ru-RU" dirty="0"/>
              <a:t> </a:t>
            </a:r>
            <a:r>
              <a:rPr lang="ru-RU" dirty="0" err="1"/>
              <a:t>потовиділення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марення</a:t>
            </a:r>
            <a:r>
              <a:rPr lang="ru-RU" dirty="0"/>
              <a:t>, </a:t>
            </a:r>
            <a:r>
              <a:rPr lang="ru-RU" dirty="0" err="1"/>
              <a:t>судоми</a:t>
            </a:r>
            <a:r>
              <a:rPr lang="ru-RU" dirty="0"/>
              <a:t>, кома;</a:t>
            </a:r>
          </a:p>
          <a:p>
            <a:r>
              <a:rPr lang="ru-RU" dirty="0"/>
              <a:t>• </a:t>
            </a:r>
            <a:r>
              <a:rPr lang="ru-RU" dirty="0" err="1"/>
              <a:t>печінкова</a:t>
            </a:r>
            <a:r>
              <a:rPr lang="ru-RU" dirty="0"/>
              <a:t> </a:t>
            </a:r>
            <a:r>
              <a:rPr lang="ru-RU" dirty="0" err="1"/>
              <a:t>недостатність</a:t>
            </a:r>
            <a:r>
              <a:rPr lang="ru-RU" dirty="0"/>
              <a:t> з </a:t>
            </a:r>
            <a:r>
              <a:rPr lang="ru-RU" dirty="0" err="1"/>
              <a:t>жовтяницею</a:t>
            </a:r>
            <a:r>
              <a:rPr lang="ru-RU" dirty="0"/>
              <a:t>.</a:t>
            </a:r>
          </a:p>
          <a:p>
            <a:r>
              <a:rPr lang="ru-RU" sz="2200" b="1" dirty="0"/>
              <a:t>Антидот парацетамола —</a:t>
            </a:r>
          </a:p>
          <a:p>
            <a:r>
              <a:rPr lang="en-US" sz="2200" b="1" dirty="0"/>
              <a:t>N-</a:t>
            </a:r>
            <a:r>
              <a:rPr lang="ru-RU" sz="2200" b="1" dirty="0" err="1"/>
              <a:t>ацетилцистеїн</a:t>
            </a:r>
            <a:r>
              <a:rPr lang="ru-RU" sz="2200" b="1" dirty="0"/>
              <a:t> (препарат АЦЦ в/в</a:t>
            </a:r>
            <a:r>
              <a:rPr lang="ru-RU" dirty="0"/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513" y="215543"/>
            <a:ext cx="5921829" cy="507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297</TotalTime>
  <Words>1138</Words>
  <Application>Microsoft Office PowerPoint</Application>
  <PresentationFormat>Широкоэкранный</PresentationFormat>
  <Paragraphs>135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Фармакотерапія больового     синдрому</vt:lpstr>
      <vt:lpstr>За даними ВООЗ, виходячи з масштабів поширення у розвинених країнах, щодо болю цілком можна застосувати термін «пандемія». Больові відчуття становлять до 40% від усіх скарг.</vt:lpstr>
      <vt:lpstr>Етапи діагностики та лікування</vt:lpstr>
      <vt:lpstr>Триступенева схема (за ВООз)</vt:lpstr>
      <vt:lpstr>Ненаркотичні аналгетики (неопіоідні, аналгетики) – це лікарські різної хімічної структури, які володіють протизапальною, анальгезуючою та жарознижуючою діями та не мають наркогенного потенціалу.</vt:lpstr>
      <vt:lpstr>Презентация PowerPoint</vt:lpstr>
      <vt:lpstr>Презентация PowerPoint</vt:lpstr>
      <vt:lpstr>Презентация PowerPoint</vt:lpstr>
      <vt:lpstr>Презентация PowerPoint</vt:lpstr>
      <vt:lpstr>Наркотичні аналгетики – (an-заперечення, algos- біль)ЛР, рослинного або синтетичного походження,вибірково пригнічують сприйняття болю, що підвищують її переносимість та змінюють емоційне забарвлення, вегетативну і рухову реакцію на біль,при повторному застосуванні викликає пристрасть, що виражається в розвитку ейфорії і прояві синдромів психічної і фізичної залежності (наркоманії), а також абстинентного синдрому. «Опіати» - речовини, отримані з опію (морфін, кодеїн).«Опіоїди» - синтетичні препарти НА.</vt:lpstr>
      <vt:lpstr>Презентация PowerPoint</vt:lpstr>
      <vt:lpstr>Презентация PowerPoint</vt:lpstr>
      <vt:lpstr>Морфін-відноситься до природніх наркотичних аналгетиків дія розпочинаеться через 10-15 хв та тривалість 3-6 годзменшення задухи при серцевій астмі та набряку легень (зменшується венозний приплив до серця і легеневий застій, знижується активність дц). знижується тиск в системі легеневої артерії, розширюються бронхіоли, зменшується споживання кисню) не використовують для знеболення пологів</vt:lpstr>
      <vt:lpstr>НЕВІДКЛАДНА ДОПОМОГА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Фармакотерапія больового синдрому</dc:title>
  <dc:creator>Admin</dc:creator>
  <cp:lastModifiedBy>Пользователь</cp:lastModifiedBy>
  <cp:revision>21</cp:revision>
  <dcterms:created xsi:type="dcterms:W3CDTF">2021-09-06T14:42:53Z</dcterms:created>
  <dcterms:modified xsi:type="dcterms:W3CDTF">2021-10-06T09:23:08Z</dcterms:modified>
</cp:coreProperties>
</file>