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3" r:id="rId7"/>
    <p:sldId id="264" r:id="rId8"/>
    <p:sldId id="272" r:id="rId9"/>
    <p:sldId id="265" r:id="rId10"/>
    <p:sldId id="266" r:id="rId11"/>
    <p:sldId id="267" r:id="rId12"/>
    <p:sldId id="271" r:id="rId13"/>
    <p:sldId id="270" r:id="rId14"/>
    <p:sldId id="273" r:id="rId15"/>
    <p:sldId id="274" r:id="rId16"/>
  </p:sldIdLst>
  <p:sldSz cx="9144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rgbClr val="E7E0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alphaModFix amt="40000"/>
            </a:blip>
            <a:tile sx="85657" sy="85657" algn="tl"/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" name="Rectangle 9"/>
          <p:cNvSpPr/>
          <p:nvPr/>
        </p:nvSpPr>
        <p:spPr>
          <a:xfrm>
            <a:off x="980904" y="1275021"/>
            <a:ext cx="7182200" cy="430794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  <a:effectLst>
            <a:outerShdw dir="16200000" algn="tl">
              <a:srgbClr val="000000">
                <a:alpha val="66000"/>
              </a:srgbClr>
            </a:outerShdw>
          </a:effec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Rectangle 10"/>
          <p:cNvSpPr/>
          <p:nvPr/>
        </p:nvSpPr>
        <p:spPr>
          <a:xfrm>
            <a:off x="1088136" y="1385316"/>
            <a:ext cx="6967727" cy="4087368"/>
          </a:xfrm>
          <a:prstGeom prst="rect">
            <a:avLst/>
          </a:prstGeom>
          <a:noFill/>
          <a:ln w="6345" cap="sq">
            <a:solidFill>
              <a:srgbClr val="404040"/>
            </a:solidFill>
            <a:prstDash val="solid"/>
            <a:miter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" name="Rectangle 14"/>
          <p:cNvSpPr/>
          <p:nvPr/>
        </p:nvSpPr>
        <p:spPr>
          <a:xfrm>
            <a:off x="3794759" y="1267733"/>
            <a:ext cx="1554480" cy="640080"/>
          </a:xfrm>
          <a:prstGeom prst="rect">
            <a:avLst/>
          </a:prstGeom>
          <a:solidFill>
            <a:srgbClr val="92B0C8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ru-RU"/>
          </a:p>
        </p:txBody>
      </p:sp>
      <p:grpSp>
        <p:nvGrpSpPr>
          <p:cNvPr id="6" name="Group 3"/>
          <p:cNvGrpSpPr/>
          <p:nvPr/>
        </p:nvGrpSpPr>
        <p:grpSpPr>
          <a:xfrm>
            <a:off x="3886200" y="1267733"/>
            <a:ext cx="1371600" cy="548640"/>
            <a:chOff x="3886200" y="1267733"/>
            <a:chExt cx="1371600" cy="548640"/>
          </a:xfrm>
        </p:grpSpPr>
        <p:cxnSp>
          <p:nvCxnSpPr>
            <p:cNvPr id="7" name="Straight Connector 16"/>
            <p:cNvCxnSpPr/>
            <p:nvPr/>
          </p:nvCxnSpPr>
          <p:spPr>
            <a:xfrm>
              <a:off x="3886200" y="1267733"/>
              <a:ext cx="0" cy="544205"/>
            </a:xfrm>
            <a:prstGeom prst="straightConnector1">
              <a:avLst/>
            </a:prstGeom>
            <a:noFill/>
            <a:ln w="6345" cap="flat">
              <a:solidFill>
                <a:srgbClr val="262626"/>
              </a:solidFill>
              <a:prstDash val="solid"/>
              <a:miter/>
            </a:ln>
          </p:spPr>
        </p:cxnSp>
        <p:cxnSp>
          <p:nvCxnSpPr>
            <p:cNvPr id="8" name="Straight Connector 17"/>
            <p:cNvCxnSpPr/>
            <p:nvPr/>
          </p:nvCxnSpPr>
          <p:spPr>
            <a:xfrm>
              <a:off x="5257800" y="1267733"/>
              <a:ext cx="0" cy="544205"/>
            </a:xfrm>
            <a:prstGeom prst="straightConnector1">
              <a:avLst/>
            </a:prstGeom>
            <a:noFill/>
            <a:ln w="6345" cap="flat">
              <a:solidFill>
                <a:srgbClr val="262626"/>
              </a:solidFill>
              <a:prstDash val="solid"/>
              <a:miter/>
            </a:ln>
          </p:spPr>
        </p:cxnSp>
        <p:cxnSp>
          <p:nvCxnSpPr>
            <p:cNvPr id="9" name="Straight Connector 18"/>
            <p:cNvCxnSpPr/>
            <p:nvPr/>
          </p:nvCxnSpPr>
          <p:spPr>
            <a:xfrm>
              <a:off x="3886200" y="1816373"/>
              <a:ext cx="1371600" cy="0"/>
            </a:xfrm>
            <a:prstGeom prst="straightConnector1">
              <a:avLst/>
            </a:prstGeom>
            <a:noFill/>
            <a:ln w="6345" cap="flat">
              <a:solidFill>
                <a:srgbClr val="262626"/>
              </a:solidFill>
              <a:prstDash val="solid"/>
              <a:miter/>
            </a:ln>
          </p:spPr>
        </p:cxnSp>
      </p:grpSp>
      <p:sp>
        <p:nvSpPr>
          <p:cNvPr id="10" name="Title 1"/>
          <p:cNvSpPr txBox="1">
            <a:spLocks noGrp="1"/>
          </p:cNvSpPr>
          <p:nvPr>
            <p:ph type="ctrTitle"/>
          </p:nvPr>
        </p:nvSpPr>
        <p:spPr>
          <a:xfrm>
            <a:off x="1171282" y="2091260"/>
            <a:ext cx="6801444" cy="2590796"/>
          </a:xfrm>
        </p:spPr>
        <p:txBody>
          <a:bodyPr anchorCtr="1">
            <a:noAutofit/>
          </a:bodyPr>
          <a:lstStyle>
            <a:lvl1pPr algn="ctr">
              <a:lnSpc>
                <a:spcPct val="83000"/>
              </a:lnSpc>
              <a:defRPr sz="6200" cap="all" spc="-100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Subtitle 2"/>
          <p:cNvSpPr txBox="1">
            <a:spLocks noGrp="1"/>
          </p:cNvSpPr>
          <p:nvPr>
            <p:ph type="subTitle" idx="1"/>
          </p:nvPr>
        </p:nvSpPr>
        <p:spPr>
          <a:xfrm>
            <a:off x="1171575" y="4682066"/>
            <a:ext cx="6803136" cy="502920"/>
          </a:xfrm>
        </p:spPr>
        <p:txBody>
          <a:bodyPr anchorCtr="1"/>
          <a:lstStyle>
            <a:lvl1pPr marL="0" indent="0" algn="ctr">
              <a:spcBef>
                <a:spcPts val="0"/>
              </a:spcBef>
              <a:buNone/>
              <a:defRPr sz="1400" spc="80">
                <a:solidFill>
                  <a:srgbClr val="564843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2" name="Date Placeholder 19"/>
          <p:cNvSpPr txBox="1">
            <a:spLocks noGrp="1"/>
          </p:cNvSpPr>
          <p:nvPr>
            <p:ph type="dt" sz="half" idx="7"/>
          </p:nvPr>
        </p:nvSpPr>
        <p:spPr>
          <a:xfrm>
            <a:off x="3931920" y="1327187"/>
            <a:ext cx="1280160" cy="457200"/>
          </a:xfrm>
        </p:spPr>
        <p:txBody>
          <a:bodyPr anchorCtr="1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pPr lvl="0"/>
            <a:fld id="{AADE3BE5-63F6-49AB-92CD-A12AFBFCAFE8}" type="datetime1">
              <a:rPr lang="en-US"/>
              <a:pPr lvl="0"/>
              <a:t>9/12/2021</a:t>
            </a:fld>
            <a:endParaRPr lang="en-US"/>
          </a:p>
        </p:txBody>
      </p:sp>
      <p:sp>
        <p:nvSpPr>
          <p:cNvPr id="13" name="Footer Placeholder 20"/>
          <p:cNvSpPr txBox="1">
            <a:spLocks noGrp="1"/>
          </p:cNvSpPr>
          <p:nvPr>
            <p:ph type="ftr" sz="quarter" idx="9"/>
          </p:nvPr>
        </p:nvSpPr>
        <p:spPr>
          <a:xfrm>
            <a:off x="1104933" y="5211055"/>
            <a:ext cx="4429125" cy="228600"/>
          </a:xfrm>
        </p:spPr>
        <p:txBody>
          <a:bodyPr anchorCtr="0"/>
          <a:lstStyle>
            <a:lvl1pPr algn="l">
              <a:defRPr/>
            </a:lvl1pPr>
          </a:lstStyle>
          <a:p>
            <a:pPr lvl="0"/>
            <a:endParaRPr lang="en-US"/>
          </a:p>
        </p:txBody>
      </p:sp>
      <p:sp>
        <p:nvSpPr>
          <p:cNvPr id="14" name="Slide Number Placeholder 21"/>
          <p:cNvSpPr txBox="1">
            <a:spLocks noGrp="1"/>
          </p:cNvSpPr>
          <p:nvPr>
            <p:ph type="sldNum" sz="quarter" idx="8"/>
          </p:nvPr>
        </p:nvSpPr>
        <p:spPr>
          <a:xfrm>
            <a:off x="6455188" y="5212080"/>
            <a:ext cx="1583914" cy="228600"/>
          </a:xfrm>
        </p:spPr>
        <p:txBody>
          <a:bodyPr/>
          <a:lstStyle>
            <a:lvl1pPr>
              <a:defRPr/>
            </a:lvl1pPr>
          </a:lstStyle>
          <a:p>
            <a:pPr lvl="0"/>
            <a:fld id="{75138B81-C131-4757-A159-A544B1B21DE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79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2FA1F3-0B9A-44EA-AF13-1B9FC5F32447}" type="datetime1">
              <a:rPr lang="en-US"/>
              <a:pPr lvl="0"/>
              <a:t>9/12/2021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4F13CC-6749-45F5-9649-4F4E7817CF9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0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743700" y="761996"/>
            <a:ext cx="1771649" cy="525780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28650" y="761996"/>
            <a:ext cx="6057899" cy="52578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38EF1D-F82F-49A0-BA6A-0374D6BED363}" type="datetime1">
              <a:rPr lang="en-US"/>
              <a:pPr lvl="0"/>
              <a:t>9/12/2021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BFF551-67B2-4BF2-8772-45BC0679E84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95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C70A76-BD52-436C-989E-75CE27FD0E5E}" type="datetime1">
              <a:rPr lang="en-US"/>
              <a:pPr lvl="0"/>
              <a:t>9/12/2021</a:t>
            </a:fld>
            <a:endParaRPr lang="en-US"/>
          </a:p>
        </p:txBody>
      </p:sp>
      <p:sp>
        <p:nvSpPr>
          <p:cNvPr id="5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2DD687-F724-45D0-B5BB-5A317DBADD7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29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rgbClr val="E7E0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alphaModFix amt="40000"/>
            </a:blip>
            <a:tile sx="85657" sy="85657" algn="tl"/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" name="Rectangle 22"/>
          <p:cNvSpPr/>
          <p:nvPr/>
        </p:nvSpPr>
        <p:spPr>
          <a:xfrm>
            <a:off x="980904" y="1275021"/>
            <a:ext cx="7182200" cy="430794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  <a:effectLst>
            <a:outerShdw dir="16200000" algn="tl">
              <a:srgbClr val="000000">
                <a:alpha val="66000"/>
              </a:srgbClr>
            </a:outerShdw>
          </a:effec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Rectangle 23"/>
          <p:cNvSpPr/>
          <p:nvPr/>
        </p:nvSpPr>
        <p:spPr>
          <a:xfrm>
            <a:off x="1088136" y="1385316"/>
            <a:ext cx="6967727" cy="4087368"/>
          </a:xfrm>
          <a:prstGeom prst="rect">
            <a:avLst/>
          </a:prstGeom>
          <a:noFill/>
          <a:ln w="6345" cap="sq">
            <a:solidFill>
              <a:srgbClr val="404040"/>
            </a:solidFill>
            <a:prstDash val="solid"/>
            <a:miter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" name="Rectangle 29"/>
          <p:cNvSpPr/>
          <p:nvPr/>
        </p:nvSpPr>
        <p:spPr>
          <a:xfrm>
            <a:off x="3794759" y="1267733"/>
            <a:ext cx="1554480" cy="640080"/>
          </a:xfrm>
          <a:prstGeom prst="rect">
            <a:avLst/>
          </a:prstGeom>
          <a:solidFill>
            <a:srgbClr val="E37C3D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ru-RU"/>
          </a:p>
        </p:txBody>
      </p:sp>
      <p:grpSp>
        <p:nvGrpSpPr>
          <p:cNvPr id="6" name="Group 30"/>
          <p:cNvGrpSpPr/>
          <p:nvPr/>
        </p:nvGrpSpPr>
        <p:grpSpPr>
          <a:xfrm>
            <a:off x="3886200" y="1267733"/>
            <a:ext cx="1371600" cy="548640"/>
            <a:chOff x="3886200" y="1267733"/>
            <a:chExt cx="1371600" cy="548640"/>
          </a:xfrm>
        </p:grpSpPr>
        <p:cxnSp>
          <p:nvCxnSpPr>
            <p:cNvPr id="7" name="Straight Connector 31"/>
            <p:cNvCxnSpPr/>
            <p:nvPr/>
          </p:nvCxnSpPr>
          <p:spPr>
            <a:xfrm>
              <a:off x="3886200" y="1267733"/>
              <a:ext cx="0" cy="544205"/>
            </a:xfrm>
            <a:prstGeom prst="straightConnector1">
              <a:avLst/>
            </a:prstGeom>
            <a:noFill/>
            <a:ln w="6345" cap="flat">
              <a:solidFill>
                <a:srgbClr val="262626"/>
              </a:solidFill>
              <a:prstDash val="solid"/>
              <a:miter/>
            </a:ln>
          </p:spPr>
        </p:cxnSp>
        <p:cxnSp>
          <p:nvCxnSpPr>
            <p:cNvPr id="8" name="Straight Connector 32"/>
            <p:cNvCxnSpPr/>
            <p:nvPr/>
          </p:nvCxnSpPr>
          <p:spPr>
            <a:xfrm>
              <a:off x="5257800" y="1267733"/>
              <a:ext cx="0" cy="544205"/>
            </a:xfrm>
            <a:prstGeom prst="straightConnector1">
              <a:avLst/>
            </a:prstGeom>
            <a:noFill/>
            <a:ln w="6345" cap="flat">
              <a:solidFill>
                <a:srgbClr val="262626"/>
              </a:solidFill>
              <a:prstDash val="solid"/>
              <a:miter/>
            </a:ln>
          </p:spPr>
        </p:cxnSp>
        <p:cxnSp>
          <p:nvCxnSpPr>
            <p:cNvPr id="9" name="Straight Connector 33"/>
            <p:cNvCxnSpPr/>
            <p:nvPr/>
          </p:nvCxnSpPr>
          <p:spPr>
            <a:xfrm>
              <a:off x="3886200" y="1816373"/>
              <a:ext cx="1371600" cy="0"/>
            </a:xfrm>
            <a:prstGeom prst="straightConnector1">
              <a:avLst/>
            </a:prstGeom>
            <a:noFill/>
            <a:ln w="6345" cap="flat">
              <a:solidFill>
                <a:srgbClr val="262626"/>
              </a:solidFill>
              <a:prstDash val="solid"/>
              <a:miter/>
            </a:ln>
          </p:spPr>
        </p:cxnSp>
      </p:grpSp>
      <p:sp>
        <p:nvSpPr>
          <p:cNvPr id="10" name="Title 1"/>
          <p:cNvSpPr txBox="1">
            <a:spLocks noGrp="1"/>
          </p:cNvSpPr>
          <p:nvPr>
            <p:ph type="title"/>
          </p:nvPr>
        </p:nvSpPr>
        <p:spPr>
          <a:xfrm>
            <a:off x="1172718" y="2094305"/>
            <a:ext cx="6803136" cy="2587751"/>
          </a:xfrm>
        </p:spPr>
        <p:txBody>
          <a:bodyPr anchorCtr="1">
            <a:noAutofit/>
          </a:bodyPr>
          <a:lstStyle>
            <a:lvl1pPr algn="ctr">
              <a:lnSpc>
                <a:spcPct val="83000"/>
              </a:lnSpc>
              <a:defRPr sz="6200" cap="all" spc="-100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Text Placeholder 2"/>
          <p:cNvSpPr txBox="1">
            <a:spLocks noGrp="1"/>
          </p:cNvSpPr>
          <p:nvPr>
            <p:ph type="body" idx="1"/>
          </p:nvPr>
        </p:nvSpPr>
        <p:spPr>
          <a:xfrm>
            <a:off x="1172718" y="4682066"/>
            <a:ext cx="6803136" cy="502920"/>
          </a:xfrm>
        </p:spPr>
        <p:txBody>
          <a:bodyPr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3931920" y="1325880"/>
            <a:ext cx="1280160" cy="457200"/>
          </a:xfrm>
        </p:spPr>
        <p:txBody>
          <a:bodyPr anchorCtr="1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pPr lvl="0"/>
            <a:fld id="{F9724F58-C5F8-48CC-A14F-986A5E2B83AA}" type="datetime1">
              <a:rPr lang="en-US"/>
              <a:pPr lvl="0"/>
              <a:t>9/12/2021</a:t>
            </a:fld>
            <a:endParaRPr lang="en-US"/>
          </a:p>
        </p:txBody>
      </p:sp>
      <p:sp>
        <p:nvSpPr>
          <p:cNvPr id="13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1104677" y="5211055"/>
            <a:ext cx="4430268" cy="228600"/>
          </a:xfrm>
        </p:spPr>
        <p:txBody>
          <a:bodyPr anchorCtr="0"/>
          <a:lstStyle>
            <a:lvl1pPr algn="l">
              <a:defRPr/>
            </a:lvl1pPr>
          </a:lstStyle>
          <a:p>
            <a:pPr lvl="0"/>
            <a:endParaRPr lang="en-US"/>
          </a:p>
        </p:txBody>
      </p:sp>
      <p:sp>
        <p:nvSpPr>
          <p:cNvPr id="14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6453377" y="5211055"/>
            <a:ext cx="1584198" cy="228600"/>
          </a:xfrm>
        </p:spPr>
        <p:txBody>
          <a:bodyPr/>
          <a:lstStyle>
            <a:lvl1pPr>
              <a:defRPr/>
            </a:lvl1pPr>
          </a:lstStyle>
          <a:p>
            <a:pPr lvl="0"/>
            <a:fld id="{86473B08-22B9-4EC7-9A3B-8B537A82496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58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3401BB-5835-4326-B1F6-A16F921DC185}" type="datetime1">
              <a:rPr lang="en-US"/>
              <a:pPr lvl="0"/>
              <a:t>9/12/2021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60BF63-AD04-4E48-95EC-E8918780BB5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61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 anchorCtr="1"/>
          <a:lstStyle>
            <a:lvl1pPr marL="0" indent="0" algn="ctr">
              <a:spcBef>
                <a:spcPts val="0"/>
              </a:spcBef>
              <a:buNone/>
              <a:defRPr sz="1900">
                <a:solidFill>
                  <a:srgbClr val="73605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731520" y="2755901"/>
            <a:ext cx="3657600" cy="3200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754880" y="2074334"/>
            <a:ext cx="3657600" cy="640080"/>
          </a:xfrm>
        </p:spPr>
        <p:txBody>
          <a:bodyPr anchor="ctr" anchorCtr="1"/>
          <a:lstStyle>
            <a:lvl1pPr marL="0" indent="0" algn="ctr">
              <a:spcBef>
                <a:spcPts val="0"/>
              </a:spcBef>
              <a:buNone/>
              <a:defRPr sz="1900">
                <a:solidFill>
                  <a:srgbClr val="73605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754880" y="2756577"/>
            <a:ext cx="3657600" cy="3200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415F3D-0A4A-4C21-AB9F-1F12034CC73A}" type="datetime1">
              <a:rPr lang="en-US"/>
              <a:pPr lvl="0"/>
              <a:t>9/12/2021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14AB60-0311-403E-B3F6-1CFC5CD95F2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5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7A5F73-0819-45D3-855B-E8BD7922D62F}" type="datetime1">
              <a:rPr lang="en-US"/>
              <a:pPr lvl="0"/>
              <a:t>9/12/2021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563B49-05B2-45AD-BCFA-95D077218F2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52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5D9C45-E860-4079-9D5F-4EBEF4A31BD8}" type="datetime1">
              <a:rPr lang="en-US"/>
              <a:pPr lvl="0"/>
              <a:t>9/12/2021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148E12-2AFB-46F0-B45E-E93F03A511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06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/>
          <p:nvPr/>
        </p:nvSpPr>
        <p:spPr>
          <a:xfrm>
            <a:off x="6765288" y="173736"/>
            <a:ext cx="2194560" cy="6510527"/>
          </a:xfrm>
          <a:prstGeom prst="rect">
            <a:avLst/>
          </a:prstGeom>
          <a:solidFill>
            <a:srgbClr val="E7E0C7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972299" y="607390"/>
            <a:ext cx="1823085" cy="1645920"/>
          </a:xfrm>
        </p:spPr>
        <p:txBody>
          <a:bodyPr anchor="b"/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668975" y="907139"/>
            <a:ext cx="5428856" cy="504371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972299" y="2286000"/>
            <a:ext cx="1823085" cy="3505196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Rectangle 11"/>
          <p:cNvSpPr/>
          <p:nvPr/>
        </p:nvSpPr>
        <p:spPr>
          <a:xfrm>
            <a:off x="6868158" y="274320"/>
            <a:ext cx="1988819" cy="6309360"/>
          </a:xfrm>
          <a:prstGeom prst="rect">
            <a:avLst/>
          </a:prstGeom>
          <a:noFill/>
          <a:ln w="6345" cap="sq">
            <a:solidFill>
              <a:srgbClr val="404040"/>
            </a:solidFill>
            <a:prstDash val="solid"/>
            <a:miter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7FF632-9946-4CF5-82EB-DB4FDAC01E33}" type="datetime1">
              <a:rPr lang="en-US"/>
              <a:pPr lvl="0"/>
              <a:t>9/12/2021</a:t>
            </a:fld>
            <a:endParaRPr lang="en-US"/>
          </a:p>
        </p:txBody>
      </p:sp>
      <p:sp>
        <p:nvSpPr>
          <p:cNvPr id="8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7746010" y="6302328"/>
            <a:ext cx="1097280" cy="274320"/>
          </a:xfrm>
        </p:spPr>
        <p:txBody>
          <a:bodyPr/>
          <a:lstStyle>
            <a:lvl1pPr>
              <a:defRPr/>
            </a:lvl1pPr>
          </a:lstStyle>
          <a:p>
            <a:pPr lvl="0"/>
            <a:fld id="{15F7F274-37B4-41FA-90E6-35BBA17A5BA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5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/>
          <p:nvPr/>
        </p:nvSpPr>
        <p:spPr>
          <a:xfrm>
            <a:off x="6765288" y="173736"/>
            <a:ext cx="2194560" cy="6510527"/>
          </a:xfrm>
          <a:prstGeom prst="rect">
            <a:avLst/>
          </a:prstGeom>
          <a:solidFill>
            <a:srgbClr val="E7E0C7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" name="Rectangle 11"/>
          <p:cNvSpPr/>
          <p:nvPr/>
        </p:nvSpPr>
        <p:spPr>
          <a:xfrm>
            <a:off x="6868158" y="274320"/>
            <a:ext cx="1988819" cy="6309360"/>
          </a:xfrm>
          <a:prstGeom prst="rect">
            <a:avLst/>
          </a:prstGeom>
          <a:noFill/>
          <a:ln w="6345" cap="sq">
            <a:solidFill>
              <a:srgbClr val="404040"/>
            </a:solidFill>
            <a:prstDash val="solid"/>
            <a:miter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6972299" y="603504"/>
            <a:ext cx="1824228" cy="1645920"/>
          </a:xfrm>
        </p:spPr>
        <p:txBody>
          <a:bodyPr anchor="b"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1450" y="173736"/>
            <a:ext cx="6398514" cy="6510527"/>
          </a:xfrm>
          <a:solidFill>
            <a:srgbClr val="C0BABA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Text Placeholder 3"/>
          <p:cNvSpPr txBox="1">
            <a:spLocks noGrp="1"/>
          </p:cNvSpPr>
          <p:nvPr>
            <p:ph type="body" idx="2"/>
          </p:nvPr>
        </p:nvSpPr>
        <p:spPr>
          <a:xfrm>
            <a:off x="6972299" y="2286000"/>
            <a:ext cx="1824228" cy="3502151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dist="6348" dir="2700000">
                    <a:srgbClr val="000000"/>
                  </a:outerShdw>
                </a:effectLst>
              </a:defRPr>
            </a:lvl1pPr>
          </a:lstStyle>
          <a:p>
            <a:pPr lvl="0"/>
            <a:fld id="{38F8F25D-5FB9-4897-B7D3-A70FECFAF6F3}" type="datetime1">
              <a:rPr lang="en-US"/>
              <a:pPr lvl="0"/>
              <a:t>9/12/2021</a:t>
            </a:fld>
            <a:endParaRPr lang="en-US"/>
          </a:p>
        </p:txBody>
      </p:sp>
      <p:sp>
        <p:nvSpPr>
          <p:cNvPr id="8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 anchorCtr="0"/>
          <a:lstStyle>
            <a:lvl1pPr algn="r" defTabSz="914400">
              <a:defRPr>
                <a:solidFill>
                  <a:srgbClr val="FFFFFF"/>
                </a:solidFill>
                <a:effectLst>
                  <a:outerShdw dist="6348" dir="2700000">
                    <a:srgbClr val="000000"/>
                  </a:outerShdw>
                </a:effectLst>
              </a:defRPr>
            </a:lvl1pPr>
          </a:lstStyle>
          <a:p>
            <a:pPr lvl="0"/>
            <a:endParaRPr lang="en-US"/>
          </a:p>
        </p:txBody>
      </p:sp>
      <p:sp>
        <p:nvSpPr>
          <p:cNvPr id="9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/>
            </a:lvl1pPr>
          </a:lstStyle>
          <a:p>
            <a:pPr lvl="0"/>
            <a:fld id="{EB53A4A9-7349-4B57-931B-A0915AAF60D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59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76022" y="173736"/>
            <a:ext cx="8791956" cy="6510527"/>
          </a:xfrm>
          <a:prstGeom prst="rect">
            <a:avLst/>
          </a:prstGeom>
          <a:solidFill>
            <a:srgbClr val="E7E0C7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" name="Rectangle 7"/>
          <p:cNvSpPr/>
          <p:nvPr/>
        </p:nvSpPr>
        <p:spPr>
          <a:xfrm>
            <a:off x="292608" y="292608"/>
            <a:ext cx="8558784" cy="6272783"/>
          </a:xfrm>
          <a:prstGeom prst="rect">
            <a:avLst/>
          </a:prstGeom>
          <a:noFill/>
          <a:ln w="6345" cap="sq">
            <a:solidFill>
              <a:srgbClr val="404040"/>
            </a:solidFill>
            <a:prstDash val="solid"/>
            <a:miter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Title Placeholder 1"/>
          <p:cNvSpPr txBox="1"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/>
          <p:cNvSpPr txBox="1"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312139" y="6302328"/>
            <a:ext cx="2057400" cy="274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404040"/>
                </a:solidFill>
                <a:uFillTx/>
                <a:latin typeface="Garamond"/>
              </a:defRPr>
            </a:lvl1pPr>
          </a:lstStyle>
          <a:p>
            <a:pPr lvl="0"/>
            <a:fld id="{FB7B3DCC-15AD-4F69-B811-4A015C11E56B}" type="datetime1">
              <a:rPr lang="en-US"/>
              <a:pPr lvl="0"/>
              <a:t>9/12/2021</a:t>
            </a:fld>
            <a:endParaRPr lang="en-US"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2596896" y="6302328"/>
            <a:ext cx="3950207" cy="274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404040"/>
                </a:solidFill>
                <a:uFillTx/>
                <a:latin typeface="Garamond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753042" y="6302328"/>
            <a:ext cx="1097280" cy="274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404040"/>
                </a:solidFill>
                <a:uFillTx/>
                <a:latin typeface="Garamond"/>
              </a:defRPr>
            </a:lvl1pPr>
          </a:lstStyle>
          <a:p>
            <a:pPr lvl="0"/>
            <a:fld id="{0CFAE36E-456E-4C3A-A548-E1E10139156B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ru-RU" sz="4000" b="0" i="0" u="none" strike="noStrike" kern="1200" cap="none" spc="0" baseline="0">
          <a:solidFill>
            <a:srgbClr val="262626"/>
          </a:solidFill>
          <a:uFillTx/>
          <a:latin typeface="Garamond"/>
        </a:defRPr>
      </a:lvl1pPr>
    </p:titleStyle>
    <p:bodyStyle>
      <a:lvl1pPr marL="182880" marR="0" lvl="0" indent="-182880" algn="l" defTabSz="914400" rtl="0" fontAlgn="auto" hangingPunct="1">
        <a:lnSpc>
          <a:spcPct val="100000"/>
        </a:lnSpc>
        <a:spcBef>
          <a:spcPts val="900"/>
        </a:spcBef>
        <a:spcAft>
          <a:spcPts val="0"/>
        </a:spcAft>
        <a:buClr>
          <a:srgbClr val="262626"/>
        </a:buClr>
        <a:buSzPct val="100000"/>
        <a:buFont typeface="Garamond" pitchFamily="18"/>
        <a:buChar char="◦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Garamond"/>
        </a:defRPr>
      </a:lvl1pPr>
      <a:lvl2pPr marL="457200" marR="0" lvl="1" indent="-18288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262626"/>
        </a:buClr>
        <a:buSzPct val="100000"/>
        <a:buFont typeface="Garamond" pitchFamily="18"/>
        <a:buChar char="◦"/>
        <a:tabLst/>
        <a:defRPr lang="ru-RU" sz="1600" b="0" i="0" u="none" strike="noStrike" kern="1200" cap="none" spc="0" baseline="0">
          <a:solidFill>
            <a:srgbClr val="000000"/>
          </a:solidFill>
          <a:uFillTx/>
          <a:latin typeface="Garamond"/>
        </a:defRPr>
      </a:lvl2pPr>
      <a:lvl3pPr marL="731520" marR="0" lvl="2" indent="-18288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262626"/>
        </a:buClr>
        <a:buSzPct val="100000"/>
        <a:buFont typeface="Garamond" pitchFamily="18"/>
        <a:buChar char="◦"/>
        <a:tabLst/>
        <a:defRPr lang="ru-RU" sz="1400" b="0" i="0" u="none" strike="noStrike" kern="1200" cap="none" spc="0" baseline="0">
          <a:solidFill>
            <a:srgbClr val="000000"/>
          </a:solidFill>
          <a:uFillTx/>
          <a:latin typeface="Garamond"/>
        </a:defRPr>
      </a:lvl3pPr>
      <a:lvl4pPr marL="1005840" marR="0" lvl="3" indent="-18288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262626"/>
        </a:buClr>
        <a:buSzPct val="100000"/>
        <a:buFont typeface="Garamond" pitchFamily="18"/>
        <a:buChar char="◦"/>
        <a:tabLst/>
        <a:defRPr lang="ru-RU" sz="1400" b="0" i="0" u="none" strike="noStrike" kern="1200" cap="none" spc="0" baseline="0">
          <a:solidFill>
            <a:srgbClr val="000000"/>
          </a:solidFill>
          <a:uFillTx/>
          <a:latin typeface="Garamond"/>
        </a:defRPr>
      </a:lvl4pPr>
      <a:lvl5pPr marL="1280160" marR="0" lvl="4" indent="-18288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262626"/>
        </a:buClr>
        <a:buSzPct val="100000"/>
        <a:buFont typeface="Garamond" pitchFamily="18"/>
        <a:buChar char="◦"/>
        <a:tabLst/>
        <a:defRPr lang="ru-RU" sz="1400" b="0" i="0" u="none" strike="noStrike" kern="1200" cap="none" spc="0" baseline="0">
          <a:solidFill>
            <a:srgbClr val="000000"/>
          </a:solidFill>
          <a:uFillTx/>
          <a:latin typeface="Garamond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lternatyva.clinic/gestatsijnyj-diabet-chomu-vynykaye-chym-nebezpechnyj-i-yak-likuyetsya/" TargetMode="External"/><Relationship Id="rId2" Type="http://schemas.openxmlformats.org/officeDocument/2006/relationships/hyperlink" Target="http://akusherstvo.ltd.ua/aa_2_2_l_12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tnow.com.ua/diabet-ta-vagitnist/gestatsijnij-diabet-zdorovi-mama-ta-malyuk/" TargetMode="External"/><Relationship Id="rId4" Type="http://schemas.openxmlformats.org/officeDocument/2006/relationships/hyperlink" Target="https://credoclinic.com.ua/blog/gestacijnij-cukrovij-diabe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 noGrp="1"/>
          </p:cNvSpPr>
          <p:nvPr>
            <p:ph type="ctrTitle"/>
          </p:nvPr>
        </p:nvSpPr>
        <p:spPr>
          <a:xfrm>
            <a:off x="1171282" y="2091259"/>
            <a:ext cx="6801444" cy="3159613"/>
          </a:xfrm>
        </p:spPr>
        <p:txBody>
          <a:bodyPr/>
          <a:lstStyle/>
          <a:p>
            <a:pPr lvl="0"/>
            <a:r>
              <a:rPr lang="uk-UA" dirty="0" err="1"/>
              <a:t>Гестаційний</a:t>
            </a:r>
            <a:r>
              <a:rPr lang="uk-UA" dirty="0"/>
              <a:t> </a:t>
            </a:r>
            <a:r>
              <a:rPr lang="uk-UA" dirty="0" smtClean="0"/>
              <a:t>діабет</a:t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sz="1800" b="1" dirty="0" smtClean="0"/>
              <a:t>Виконала:</a:t>
            </a:r>
            <a:br>
              <a:rPr lang="uk-UA" sz="1800" b="1" dirty="0" smtClean="0"/>
            </a:br>
            <a:r>
              <a:rPr lang="uk-UA" sz="1800" b="1" dirty="0" err="1" smtClean="0"/>
              <a:t>Торконяк</a:t>
            </a:r>
            <a:r>
              <a:rPr lang="uk-UA" sz="1800" b="1" dirty="0" smtClean="0"/>
              <a:t> Д. 6 ГРУПА 6 КУРС</a:t>
            </a:r>
            <a:endParaRPr lang="ru-RU" sz="1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894042" y="344088"/>
            <a:ext cx="2978731" cy="410657"/>
          </a:xfrm>
        </p:spPr>
        <p:txBody>
          <a:bodyPr anchorCtr="1">
            <a:noAutofit/>
          </a:bodyPr>
          <a:lstStyle/>
          <a:p>
            <a:pPr lvl="0" algn="ctr"/>
            <a:r>
              <a:rPr lang="uk-UA" sz="3200"/>
              <a:t>Дієтотерапія</a:t>
            </a:r>
            <a:endParaRPr lang="ru-RU" sz="3200"/>
          </a:p>
        </p:txBody>
      </p:sp>
      <p:sp>
        <p:nvSpPr>
          <p:cNvPr id="3" name="Объект 2"/>
          <p:cNvSpPr txBox="1">
            <a:spLocks noGrp="1"/>
          </p:cNvSpPr>
          <p:nvPr>
            <p:ph type="body" idx="2"/>
          </p:nvPr>
        </p:nvSpPr>
        <p:spPr>
          <a:xfrm>
            <a:off x="457200" y="907139"/>
            <a:ext cx="5640631" cy="5244276"/>
          </a:xfrm>
        </p:spPr>
        <p:txBody>
          <a:bodyPr/>
          <a:lstStyle/>
          <a:p>
            <a:pPr marL="182880" lvl="0" indent="-182880" algn="just">
              <a:lnSpc>
                <a:spcPct val="90000"/>
              </a:lnSpc>
              <a:spcBef>
                <a:spcPts val="900"/>
              </a:spcBef>
              <a:buChar char="◦"/>
            </a:pPr>
            <a:r>
              <a:rPr lang="ru-RU" sz="1700"/>
              <a:t>При ГЦД лікування починають з дієтотерапії. </a:t>
            </a:r>
          </a:p>
          <a:p>
            <a:pPr marL="182880" lvl="0" indent="-182880" algn="just">
              <a:lnSpc>
                <a:spcPct val="90000"/>
              </a:lnSpc>
              <a:spcBef>
                <a:spcPts val="900"/>
              </a:spcBef>
              <a:buChar char="◦"/>
            </a:pPr>
            <a:r>
              <a:rPr lang="ru-RU" sz="1700"/>
              <a:t>Рекомендують дотримуватися дієти з розрахунку, щоб енергетична цінність добового раціону складала не більше 30-35 ккал/кг, тобто у середньому біля 2000 ккал/добу. Найбільш раціональним та фізіологічним є 6-разовий прийом їжі. Обов’язковою умовою є виключення вуглеводів, що швидко засвоюються (цукор, солодкі соки, кондитерські вироби, варення, мед).</a:t>
            </a:r>
          </a:p>
          <a:p>
            <a:pPr marL="182880" lvl="0" indent="-182880" algn="just">
              <a:lnSpc>
                <a:spcPct val="90000"/>
              </a:lnSpc>
              <a:spcBef>
                <a:spcPts val="900"/>
              </a:spcBef>
              <a:buChar char="◦"/>
            </a:pPr>
            <a:r>
              <a:rPr lang="ru-RU" sz="1700"/>
              <a:t>з раціону слід виключити копченості, ковбасні вироби, жирні соуси, горіхи, насіння, вершкове масло, маргарин, а також жирне м’ясо;</a:t>
            </a:r>
          </a:p>
          <a:p>
            <a:pPr marL="182880" lvl="0" indent="-182880" algn="just">
              <a:lnSpc>
                <a:spcPct val="90000"/>
              </a:lnSpc>
              <a:spcBef>
                <a:spcPts val="900"/>
              </a:spcBef>
              <a:buChar char="◦"/>
            </a:pPr>
            <a:r>
              <a:rPr lang="ru-RU" sz="1700"/>
              <a:t>рекомендується ввести в меню пісне м’ясо, птицю та нежирні сорти риби;</a:t>
            </a:r>
          </a:p>
          <a:p>
            <a:pPr marL="182880" lvl="0" indent="-182880" algn="just">
              <a:lnSpc>
                <a:spcPct val="90000"/>
              </a:lnSpc>
              <a:spcBef>
                <a:spcPts val="900"/>
              </a:spcBef>
              <a:buChar char="◦"/>
            </a:pPr>
            <a:r>
              <a:rPr lang="ru-RU" sz="1700"/>
              <a:t>не можна смажити продукти, при приготуванні їжі необхідно віддавати переваги приготування на пару, варені і запіканню;</a:t>
            </a:r>
          </a:p>
          <a:p>
            <a:pPr marL="182880" lvl="0" indent="-182880" algn="just">
              <a:lnSpc>
                <a:spcPct val="90000"/>
              </a:lnSpc>
              <a:spcBef>
                <a:spcPts val="900"/>
              </a:spcBef>
              <a:buChar char="◦"/>
            </a:pPr>
            <a:r>
              <a:rPr lang="ru-RU" sz="1700"/>
              <a:t>рекомендується вживати молоко і продукти з нього з мінімальною масовою часткою жирності;</a:t>
            </a:r>
          </a:p>
          <a:p>
            <a:pPr marL="182880" lvl="0" indent="-182880" algn="just">
              <a:lnSpc>
                <a:spcPct val="90000"/>
              </a:lnSpc>
              <a:spcBef>
                <a:spcPts val="900"/>
              </a:spcBef>
              <a:buChar char="◦"/>
            </a:pPr>
            <a:r>
              <a:rPr lang="ru-RU" sz="1700"/>
              <a:t>необхідно ввести в раціон свіжі овочі, зелень і гриби;</a:t>
            </a:r>
          </a:p>
          <a:p>
            <a:pPr marL="182880" lvl="0" indent="-182880" algn="just">
              <a:lnSpc>
                <a:spcPct val="90000"/>
              </a:lnSpc>
              <a:spcBef>
                <a:spcPts val="900"/>
              </a:spcBef>
              <a:buChar char="◦"/>
            </a:pPr>
            <a:endParaRPr lang="ru-RU" sz="1700"/>
          </a:p>
          <a:p>
            <a:pPr marL="182880" lvl="0" indent="-182880" algn="just">
              <a:lnSpc>
                <a:spcPct val="90000"/>
              </a:lnSpc>
              <a:spcBef>
                <a:spcPts val="900"/>
              </a:spcBef>
              <a:buChar char="◦"/>
            </a:pPr>
            <a:endParaRPr lang="ru-RU" sz="1700"/>
          </a:p>
        </p:txBody>
      </p:sp>
      <p:sp>
        <p:nvSpPr>
          <p:cNvPr id="4" name="Текст 4"/>
          <p:cNvSpPr txBox="1">
            <a:spLocks noGrp="1"/>
          </p:cNvSpPr>
          <p:nvPr>
            <p:ph idx="1"/>
          </p:nvPr>
        </p:nvSpPr>
        <p:spPr>
          <a:xfrm>
            <a:off x="6972299" y="2286000"/>
            <a:ext cx="1823085" cy="3505196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Рисунок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636" y="163979"/>
            <a:ext cx="2807363" cy="652776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 noGrp="1"/>
          </p:cNvSpPr>
          <p:nvPr>
            <p:ph type="title"/>
          </p:nvPr>
        </p:nvSpPr>
        <p:spPr>
          <a:xfrm>
            <a:off x="6972299" y="429493"/>
            <a:ext cx="1952381" cy="739283"/>
          </a:xfrm>
        </p:spPr>
        <p:txBody>
          <a:bodyPr/>
          <a:lstStyle/>
          <a:p>
            <a:pPr lvl="0"/>
            <a:r>
              <a:rPr lang="ru-RU"/>
              <a:t>Режим харчування:</a:t>
            </a:r>
          </a:p>
        </p:txBody>
      </p:sp>
      <p:pic>
        <p:nvPicPr>
          <p:cNvPr id="3" name="Рисунок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8776" r="18776"/>
          <a:stretch>
            <a:fillRect/>
          </a:stretch>
        </p:blipFill>
        <p:spPr/>
      </p:pic>
      <p:sp>
        <p:nvSpPr>
          <p:cNvPr id="4" name="Объект 2"/>
          <p:cNvSpPr txBox="1">
            <a:spLocks noGrp="1"/>
          </p:cNvSpPr>
          <p:nvPr>
            <p:ph type="body" idx="2"/>
          </p:nvPr>
        </p:nvSpPr>
        <p:spPr>
          <a:xfrm>
            <a:off x="6972299" y="1168767"/>
            <a:ext cx="1824228" cy="5515496"/>
          </a:xfrm>
        </p:spPr>
        <p:txBody>
          <a:bodyPr/>
          <a:lstStyle/>
          <a:p>
            <a:pPr lvl="0"/>
            <a:endParaRPr lang="ru-RU"/>
          </a:p>
          <a:p>
            <a:pPr lvl="0"/>
            <a:r>
              <a:rPr lang="ru-RU" sz="1600"/>
              <a:t>– сніданок – 25 % добового калоражу;</a:t>
            </a:r>
          </a:p>
          <a:p>
            <a:pPr lvl="0"/>
            <a:r>
              <a:rPr lang="ru-RU" sz="1600"/>
              <a:t>– другий сніданок – 25 %;</a:t>
            </a:r>
          </a:p>
          <a:p>
            <a:pPr lvl="0"/>
            <a:r>
              <a:rPr lang="ru-RU" sz="1600"/>
              <a:t>– обід 35 %;</a:t>
            </a:r>
          </a:p>
          <a:p>
            <a:pPr lvl="0"/>
            <a:r>
              <a:rPr lang="ru-RU" sz="1600"/>
              <a:t>– вечеря 15 %.</a:t>
            </a:r>
          </a:p>
          <a:p>
            <a:pPr lvl="0"/>
            <a:r>
              <a:rPr lang="ru-RU" sz="1600"/>
              <a:t>Якщо рівень глюкози натще є більшим 5,3, а через 1 годину після їди – більше 7,8 на фоні дотримання дієти, то починають лікування інсуліном.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31520" y="407063"/>
            <a:ext cx="7680960" cy="687445"/>
          </a:xfrm>
        </p:spPr>
        <p:txBody>
          <a:bodyPr anchorCtr="1">
            <a:noAutofit/>
          </a:bodyPr>
          <a:lstStyle/>
          <a:p>
            <a:pPr lvl="0" algn="ctr"/>
            <a:r>
              <a:rPr lang="ru-RU" sz="3200"/>
              <a:t>Яка надбавка у вазі під час вагітності вважається нормою?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302026" y="1233050"/>
            <a:ext cx="4145276" cy="5444840"/>
          </a:xfrm>
        </p:spPr>
        <p:txBody>
          <a:bodyPr/>
          <a:lstStyle/>
          <a:p>
            <a:pPr lvl="0" algn="just"/>
            <a:r>
              <a:rPr lang="ru-RU" sz="2400"/>
              <a:t>Якщо вага жінки до вагітності за показником індексу маси тіла відповідала нормі, то оптимальна надбавка за час вагітності 11‒16 кг.</a:t>
            </a:r>
          </a:p>
          <a:p>
            <a:pPr lvl="0" algn="just"/>
            <a:r>
              <a:rPr lang="ru-RU" sz="2400"/>
              <a:t>Якщо у вагітної жінки вже була зайва вага або ожиріння, то їй рекомендується набрати не більш ніж 7‒8 кг.</a:t>
            </a:r>
          </a:p>
          <a:p>
            <a:pPr lvl="0" algn="just"/>
            <a:r>
              <a:rPr lang="ru-RU" sz="2400"/>
              <a:t>Після пологів рекомендується повторно пройти тестування на цукровий діабет.</a:t>
            </a: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>
          <a:xfrm>
            <a:off x="4572000" y="1413159"/>
            <a:ext cx="4263188" cy="433743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 noGrp="1"/>
          </p:cNvSpPr>
          <p:nvPr>
            <p:ph type="title"/>
          </p:nvPr>
        </p:nvSpPr>
        <p:spPr>
          <a:xfrm>
            <a:off x="676893" y="563343"/>
            <a:ext cx="7625446" cy="576145"/>
          </a:xfrm>
        </p:spPr>
        <p:txBody>
          <a:bodyPr anchorCtr="1"/>
          <a:lstStyle/>
          <a:p>
            <a:pPr lvl="0" algn="ctr"/>
            <a:r>
              <a:rPr lang="ru-RU" sz="3000"/>
              <a:t>Тактика ведення вагітності і пологів </a:t>
            </a:r>
          </a:p>
        </p:txBody>
      </p:sp>
      <p:pic>
        <p:nvPicPr>
          <p:cNvPr id="3" name="Объект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641" y="1139488"/>
            <a:ext cx="7388699" cy="494096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31520" y="517902"/>
            <a:ext cx="7680960" cy="71515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Тактика </a:t>
            </a:r>
            <a:r>
              <a:rPr lang="ru-RU" sz="3600" dirty="0" err="1" smtClean="0"/>
              <a:t>ведення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вагітності</a:t>
            </a:r>
            <a:r>
              <a:rPr lang="ru-RU" sz="3600" dirty="0" smtClean="0"/>
              <a:t> і </a:t>
            </a:r>
            <a:r>
              <a:rPr lang="ru-RU" sz="3600" dirty="0" err="1" smtClean="0"/>
              <a:t>пологів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20" y="1233055"/>
            <a:ext cx="7680960" cy="480198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За </a:t>
            </a:r>
            <a:r>
              <a:rPr lang="ru-RU" dirty="0" err="1" smtClean="0"/>
              <a:t>необхідності</a:t>
            </a:r>
            <a:r>
              <a:rPr lang="ru-RU" dirty="0" smtClean="0"/>
              <a:t> </a:t>
            </a:r>
            <a:r>
              <a:rPr lang="ru-RU" dirty="0" err="1" smtClean="0"/>
              <a:t>корекції</a:t>
            </a:r>
            <a:r>
              <a:rPr lang="ru-RU" dirty="0" smtClean="0"/>
              <a:t> </a:t>
            </a:r>
            <a:r>
              <a:rPr lang="ru-RU" dirty="0" err="1" smtClean="0"/>
              <a:t>інсулінотерапії</a:t>
            </a:r>
            <a:r>
              <a:rPr lang="ru-RU" dirty="0" smtClean="0"/>
              <a:t> та </a:t>
            </a:r>
            <a:r>
              <a:rPr lang="ru-RU" dirty="0" err="1" smtClean="0"/>
              <a:t>відсутності</a:t>
            </a:r>
            <a:r>
              <a:rPr lang="ru-RU" dirty="0" smtClean="0"/>
              <a:t> </a:t>
            </a:r>
            <a:r>
              <a:rPr lang="ru-RU" dirty="0" err="1" smtClean="0"/>
              <a:t>акушерських</a:t>
            </a:r>
            <a:r>
              <a:rPr lang="ru-RU" dirty="0" smtClean="0"/>
              <a:t> </a:t>
            </a:r>
            <a:r>
              <a:rPr lang="ru-RU" dirty="0" err="1" smtClean="0"/>
              <a:t>ускладнень</a:t>
            </a:r>
            <a:r>
              <a:rPr lang="ru-RU" dirty="0" smtClean="0"/>
              <a:t> </a:t>
            </a:r>
            <a:r>
              <a:rPr lang="ru-RU" dirty="0" err="1" smtClean="0"/>
              <a:t>хвору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госпіталізувати</a:t>
            </a:r>
            <a:r>
              <a:rPr lang="ru-RU" dirty="0" smtClean="0"/>
              <a:t> до </a:t>
            </a:r>
            <a:r>
              <a:rPr lang="ru-RU" dirty="0" err="1" smtClean="0"/>
              <a:t>ендокринологічного</a:t>
            </a:r>
            <a:r>
              <a:rPr lang="ru-RU" dirty="0" smtClean="0"/>
              <a:t> </a:t>
            </a:r>
            <a:r>
              <a:rPr lang="ru-RU" dirty="0" err="1" smtClean="0"/>
              <a:t>відділення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ускладнень</a:t>
            </a:r>
            <a:r>
              <a:rPr lang="ru-RU" dirty="0" smtClean="0"/>
              <a:t> (</a:t>
            </a:r>
            <a:r>
              <a:rPr lang="ru-RU" dirty="0" err="1" smtClean="0"/>
              <a:t>гіпертензія</a:t>
            </a:r>
            <a:r>
              <a:rPr lang="ru-RU" dirty="0" smtClean="0"/>
              <a:t> </a:t>
            </a:r>
            <a:r>
              <a:rPr lang="ru-RU" dirty="0" err="1" smtClean="0"/>
              <a:t>вагітних</a:t>
            </a:r>
            <a:r>
              <a:rPr lang="ru-RU" dirty="0" smtClean="0"/>
              <a:t>, </a:t>
            </a:r>
            <a:r>
              <a:rPr lang="ru-RU" dirty="0" err="1" smtClean="0"/>
              <a:t>прееклампсія</a:t>
            </a:r>
            <a:r>
              <a:rPr lang="ru-RU" dirty="0" smtClean="0"/>
              <a:t>, </a:t>
            </a:r>
            <a:r>
              <a:rPr lang="ru-RU" dirty="0" err="1" smtClean="0"/>
              <a:t>багатоводдя</a:t>
            </a:r>
            <a:r>
              <a:rPr lang="ru-RU" dirty="0" smtClean="0"/>
              <a:t>, </a:t>
            </a:r>
            <a:r>
              <a:rPr lang="ru-RU" dirty="0" err="1" smtClean="0"/>
              <a:t>дистрес</a:t>
            </a:r>
            <a:r>
              <a:rPr lang="ru-RU" dirty="0" smtClean="0"/>
              <a:t> плода) </a:t>
            </a:r>
            <a:r>
              <a:rPr lang="ru-RU" dirty="0" err="1" smtClean="0"/>
              <a:t>лікування</a:t>
            </a:r>
            <a:r>
              <a:rPr lang="ru-RU" dirty="0" smtClean="0"/>
              <a:t> </a:t>
            </a:r>
            <a:r>
              <a:rPr lang="ru-RU" dirty="0" err="1" smtClean="0"/>
              <a:t>проводять</a:t>
            </a:r>
            <a:r>
              <a:rPr lang="ru-RU" dirty="0" smtClean="0"/>
              <a:t> у </a:t>
            </a:r>
            <a:r>
              <a:rPr lang="ru-RU" dirty="0" err="1" smtClean="0"/>
              <a:t>спеціалізованому</a:t>
            </a:r>
            <a:r>
              <a:rPr lang="ru-RU" dirty="0" smtClean="0"/>
              <a:t> </a:t>
            </a:r>
            <a:r>
              <a:rPr lang="ru-RU" dirty="0" err="1" smtClean="0"/>
              <a:t>відділенні</a:t>
            </a:r>
            <a:r>
              <a:rPr lang="ru-RU" dirty="0" smtClean="0"/>
              <a:t> </a:t>
            </a:r>
            <a:r>
              <a:rPr lang="ru-RU" dirty="0" err="1" smtClean="0"/>
              <a:t>екстрагенітальної</a:t>
            </a:r>
            <a:r>
              <a:rPr lang="ru-RU" dirty="0" smtClean="0"/>
              <a:t> </a:t>
            </a:r>
            <a:r>
              <a:rPr lang="ru-RU" dirty="0" err="1" smtClean="0"/>
              <a:t>патології</a:t>
            </a:r>
            <a:r>
              <a:rPr lang="ru-RU" dirty="0" smtClean="0"/>
              <a:t> </a:t>
            </a:r>
            <a:r>
              <a:rPr lang="ru-RU" dirty="0" err="1" smtClean="0"/>
              <a:t>вагітних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адекватними</a:t>
            </a:r>
            <a:r>
              <a:rPr lang="ru-RU" dirty="0" smtClean="0"/>
              <a:t> методами </a:t>
            </a:r>
            <a:r>
              <a:rPr lang="ru-RU" dirty="0" err="1" smtClean="0"/>
              <a:t>моніторингу</a:t>
            </a:r>
            <a:r>
              <a:rPr lang="ru-RU" dirty="0" smtClean="0"/>
              <a:t> стану плода є </a:t>
            </a:r>
            <a:r>
              <a:rPr lang="ru-RU" dirty="0" err="1" smtClean="0"/>
              <a:t>актографія</a:t>
            </a:r>
            <a:r>
              <a:rPr lang="ru-RU" dirty="0" smtClean="0"/>
              <a:t> та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біофізичного</a:t>
            </a:r>
            <a:r>
              <a:rPr lang="ru-RU" dirty="0" smtClean="0"/>
              <a:t> </a:t>
            </a:r>
            <a:r>
              <a:rPr lang="ru-RU" dirty="0" err="1" smtClean="0"/>
              <a:t>профілю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Актографія</a:t>
            </a:r>
            <a:r>
              <a:rPr lang="ru-RU" dirty="0" smtClean="0"/>
              <a:t> - </a:t>
            </a:r>
            <a:r>
              <a:rPr lang="ru-RU" dirty="0" err="1" smtClean="0"/>
              <a:t>підрахунок</a:t>
            </a:r>
            <a:r>
              <a:rPr lang="ru-RU" dirty="0" smtClean="0"/>
              <a:t> </a:t>
            </a:r>
            <a:r>
              <a:rPr lang="ru-RU" dirty="0" err="1" smtClean="0"/>
              <a:t>вагітною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рухів</a:t>
            </a:r>
            <a:r>
              <a:rPr lang="ru-RU" dirty="0" smtClean="0"/>
              <a:t> плода </a:t>
            </a:r>
            <a:r>
              <a:rPr lang="ru-RU" dirty="0" err="1" smtClean="0"/>
              <a:t>упродовж</a:t>
            </a:r>
            <a:r>
              <a:rPr lang="ru-RU" dirty="0" smtClean="0"/>
              <a:t> </a:t>
            </a:r>
            <a:r>
              <a:rPr lang="ru-RU" dirty="0" err="1" smtClean="0"/>
              <a:t>години</a:t>
            </a:r>
            <a:r>
              <a:rPr lang="ru-RU" dirty="0" smtClean="0"/>
              <a:t> </a:t>
            </a:r>
            <a:r>
              <a:rPr lang="ru-RU" dirty="0" err="1" smtClean="0"/>
              <a:t>вранці</a:t>
            </a:r>
            <a:r>
              <a:rPr lang="ru-RU" dirty="0" smtClean="0"/>
              <a:t> та </a:t>
            </a:r>
            <a:r>
              <a:rPr lang="ru-RU" dirty="0" err="1" smtClean="0"/>
              <a:t>ввечері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Біофізичний</a:t>
            </a:r>
            <a:r>
              <a:rPr lang="ru-RU" dirty="0" smtClean="0"/>
              <a:t> </a:t>
            </a:r>
            <a:r>
              <a:rPr lang="ru-RU" dirty="0" err="1" smtClean="0"/>
              <a:t>профіль</a:t>
            </a:r>
            <a:r>
              <a:rPr lang="ru-RU" dirty="0" smtClean="0"/>
              <a:t> плода -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ультразвукового </a:t>
            </a:r>
            <a:r>
              <a:rPr lang="ru-RU" dirty="0" err="1" smtClean="0"/>
              <a:t>дослідження</a:t>
            </a:r>
            <a:r>
              <a:rPr lang="ru-RU" dirty="0" smtClean="0"/>
              <a:t> та </a:t>
            </a:r>
            <a:r>
              <a:rPr lang="ru-RU" dirty="0" err="1" smtClean="0"/>
              <a:t>кардіотокографії</a:t>
            </a:r>
            <a:r>
              <a:rPr lang="ru-RU" dirty="0" smtClean="0"/>
              <a:t> (</a:t>
            </a:r>
            <a:r>
              <a:rPr lang="ru-RU" dirty="0" err="1" smtClean="0"/>
              <a:t>нестресовий</a:t>
            </a:r>
            <a:r>
              <a:rPr lang="ru-RU" dirty="0" smtClean="0"/>
              <a:t> тест) </a:t>
            </a:r>
            <a:r>
              <a:rPr lang="ru-RU" dirty="0" err="1" smtClean="0"/>
              <a:t>рухів</a:t>
            </a:r>
            <a:r>
              <a:rPr lang="ru-RU" dirty="0" smtClean="0"/>
              <a:t> плода, </a:t>
            </a:r>
            <a:r>
              <a:rPr lang="ru-RU" dirty="0" err="1" smtClean="0"/>
              <a:t>тонів</a:t>
            </a:r>
            <a:r>
              <a:rPr lang="ru-RU" dirty="0" smtClean="0"/>
              <a:t> </a:t>
            </a:r>
            <a:r>
              <a:rPr lang="ru-RU" dirty="0" err="1" smtClean="0"/>
              <a:t>серця</a:t>
            </a:r>
            <a:r>
              <a:rPr lang="ru-RU" dirty="0" smtClean="0"/>
              <a:t>, </a:t>
            </a:r>
            <a:r>
              <a:rPr lang="ru-RU" dirty="0" err="1" smtClean="0"/>
              <a:t>реактивності</a:t>
            </a:r>
            <a:r>
              <a:rPr lang="ru-RU" dirty="0" smtClean="0"/>
              <a:t>, </a:t>
            </a:r>
            <a:r>
              <a:rPr lang="ru-RU" dirty="0" err="1" smtClean="0"/>
              <a:t>дихання</a:t>
            </a:r>
            <a:r>
              <a:rPr lang="ru-RU" dirty="0" smtClean="0"/>
              <a:t> та </a:t>
            </a:r>
            <a:r>
              <a:rPr lang="ru-RU" dirty="0" err="1" smtClean="0"/>
              <a:t>об'єму</a:t>
            </a:r>
            <a:r>
              <a:rPr lang="ru-RU" dirty="0" smtClean="0"/>
              <a:t> </a:t>
            </a:r>
            <a:r>
              <a:rPr lang="ru-RU" dirty="0" err="1" smtClean="0"/>
              <a:t>амніотичної</a:t>
            </a:r>
            <a:r>
              <a:rPr lang="ru-RU" dirty="0" smtClean="0"/>
              <a:t> </a:t>
            </a:r>
            <a:r>
              <a:rPr lang="ru-RU" dirty="0" err="1" smtClean="0"/>
              <a:t>рідини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За </a:t>
            </a:r>
            <a:r>
              <a:rPr lang="ru-RU" dirty="0" err="1" smtClean="0"/>
              <a:t>необхідності</a:t>
            </a:r>
            <a:r>
              <a:rPr lang="ru-RU" dirty="0" smtClean="0"/>
              <a:t> </a:t>
            </a:r>
            <a:r>
              <a:rPr lang="ru-RU" dirty="0" err="1" smtClean="0"/>
              <a:t>розродження</a:t>
            </a:r>
            <a:r>
              <a:rPr lang="ru-RU" dirty="0" smtClean="0"/>
              <a:t> </a:t>
            </a:r>
            <a:r>
              <a:rPr lang="ru-RU" dirty="0" err="1" smtClean="0"/>
              <a:t>хворої</a:t>
            </a:r>
            <a:r>
              <a:rPr lang="ru-RU" dirty="0" smtClean="0"/>
              <a:t> у </a:t>
            </a:r>
            <a:r>
              <a:rPr lang="ru-RU" dirty="0" err="1" smtClean="0"/>
              <a:t>терміні</a:t>
            </a:r>
            <a:r>
              <a:rPr lang="ru-RU" dirty="0" smtClean="0"/>
              <a:t> </a:t>
            </a:r>
            <a:r>
              <a:rPr lang="ru-RU" dirty="0" err="1" smtClean="0"/>
              <a:t>менше</a:t>
            </a:r>
            <a:r>
              <a:rPr lang="ru-RU" dirty="0" smtClean="0"/>
              <a:t> 37 </a:t>
            </a:r>
            <a:r>
              <a:rPr lang="ru-RU" dirty="0" err="1" smtClean="0"/>
              <a:t>тижнів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проводити</a:t>
            </a:r>
            <a:r>
              <a:rPr lang="ru-RU" dirty="0" smtClean="0"/>
              <a:t> </a:t>
            </a:r>
            <a:r>
              <a:rPr lang="ru-RU" dirty="0" err="1" smtClean="0"/>
              <a:t>оцінку</a:t>
            </a:r>
            <a:r>
              <a:rPr lang="ru-RU" dirty="0" smtClean="0"/>
              <a:t> </a:t>
            </a:r>
            <a:r>
              <a:rPr lang="ru-RU" dirty="0" err="1" smtClean="0"/>
              <a:t>зрілості</a:t>
            </a:r>
            <a:r>
              <a:rPr lang="ru-RU" dirty="0" smtClean="0"/>
              <a:t> </a:t>
            </a:r>
            <a:r>
              <a:rPr lang="ru-RU" dirty="0" err="1" smtClean="0"/>
              <a:t>легенів</a:t>
            </a:r>
            <a:r>
              <a:rPr lang="ru-RU" dirty="0" smtClean="0"/>
              <a:t> плода.</a:t>
            </a:r>
          </a:p>
          <a:p>
            <a:r>
              <a:rPr lang="ru-RU" dirty="0" smtClean="0"/>
              <a:t>За </a:t>
            </a:r>
            <a:r>
              <a:rPr lang="ru-RU" dirty="0" err="1" smtClean="0"/>
              <a:t>необхідності</a:t>
            </a:r>
            <a:r>
              <a:rPr lang="ru-RU" dirty="0" smtClean="0"/>
              <a:t> </a:t>
            </a:r>
            <a:r>
              <a:rPr lang="ru-RU" dirty="0" err="1" smtClean="0"/>
              <a:t>передпологової</a:t>
            </a:r>
            <a:r>
              <a:rPr lang="ru-RU" dirty="0" smtClean="0"/>
              <a:t> </a:t>
            </a:r>
            <a:r>
              <a:rPr lang="ru-RU" dirty="0" err="1" smtClean="0"/>
              <a:t>підготовки</a:t>
            </a:r>
            <a:r>
              <a:rPr lang="ru-RU" dirty="0" smtClean="0"/>
              <a:t> </a:t>
            </a:r>
            <a:r>
              <a:rPr lang="ru-RU" dirty="0" err="1" smtClean="0"/>
              <a:t>шийки</a:t>
            </a:r>
            <a:r>
              <a:rPr lang="ru-RU" dirty="0" smtClean="0"/>
              <a:t> матки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проводити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препаратів</a:t>
            </a:r>
            <a:r>
              <a:rPr lang="ru-RU" dirty="0" smtClean="0"/>
              <a:t> простагландину Е2 </a:t>
            </a:r>
            <a:r>
              <a:rPr lang="ru-RU" dirty="0" err="1" smtClean="0"/>
              <a:t>місцево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77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502" y="407067"/>
            <a:ext cx="7680960" cy="1371600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/>
              <a:t>Дякую за увагу!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20" y="2014194"/>
            <a:ext cx="7680960" cy="4020846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2800" b="1" dirty="0" smtClean="0"/>
              <a:t>Джерела:</a:t>
            </a:r>
          </a:p>
          <a:p>
            <a:r>
              <a:rPr lang="en-US" sz="2800" dirty="0" smtClean="0">
                <a:hlinkClick r:id="rId2"/>
              </a:rPr>
              <a:t>http://akusherstvo.ltd.ua/aa_2_2_l_12.html</a:t>
            </a:r>
            <a:endParaRPr lang="uk-UA" sz="2800" dirty="0" smtClean="0"/>
          </a:p>
          <a:p>
            <a:r>
              <a:rPr lang="en-US" sz="2800" dirty="0" smtClean="0">
                <a:hlinkClick r:id="rId3"/>
              </a:rPr>
              <a:t>https://alternatyva.clinic/gestatsijnyj-diabet-chomu-vynykaye-chym-nebezpechnyj-i-yak-likuyetsya/</a:t>
            </a:r>
            <a:endParaRPr lang="uk-UA" sz="2800" dirty="0" smtClean="0"/>
          </a:p>
          <a:p>
            <a:r>
              <a:rPr lang="en-US" sz="2800" dirty="0" smtClean="0">
                <a:hlinkClick r:id="rId4"/>
              </a:rPr>
              <a:t>https://credoclinic.com.ua/blog/gestacijnij-cukrovij-diabet</a:t>
            </a:r>
            <a:endParaRPr lang="uk-UA" sz="2800" dirty="0" smtClean="0"/>
          </a:p>
          <a:p>
            <a:r>
              <a:rPr lang="en-US" sz="2800" dirty="0" smtClean="0">
                <a:hlinkClick r:id="rId5"/>
              </a:rPr>
              <a:t>https://doitnow.com.ua/diabet-ta-vagitnist/gestatsijnij-diabet-zdorovi-mama-ta-malyuk/</a:t>
            </a:r>
            <a:endParaRPr lang="uk-UA" sz="2800" dirty="0" smtClean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22716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idx="1"/>
          </p:nvPr>
        </p:nvSpPr>
        <p:spPr>
          <a:xfrm>
            <a:off x="519251" y="720437"/>
            <a:ext cx="3787956" cy="5569528"/>
          </a:xfrm>
        </p:spPr>
        <p:txBody>
          <a:bodyPr/>
          <a:lstStyle/>
          <a:p>
            <a:pPr lvl="0" algn="just"/>
            <a:r>
              <a:rPr lang="ru-RU" sz="2000" b="1"/>
              <a:t>ГЕСТАЦІЙНИЙ ЦД</a:t>
            </a:r>
            <a:r>
              <a:rPr lang="ru-RU" sz="2000"/>
              <a:t> – порушення вуглеводневого обміну, що вперше виникло під час вагітності будь-якого ступеня.</a:t>
            </a:r>
          </a:p>
          <a:p>
            <a:pPr lvl="0" algn="just"/>
            <a:r>
              <a:rPr lang="ru-RU" sz="2000"/>
              <a:t>Причиною підвищення глюкози є фізіологічний розвиток інсулінорезистентності (підвищений рівень інсуліну крові на фоні високих рівнів глюкози крові) у жінки, обумовленої надпродукцією плацентарних гормонів (естрогени, прогестерон) – фізіологічних антагоністів (супресорів) дії інсуліну.</a:t>
            </a:r>
          </a:p>
          <a:p>
            <a:pPr lvl="0"/>
            <a:endParaRPr lang="ru-RU" sz="2000"/>
          </a:p>
        </p:txBody>
      </p:sp>
      <p:pic>
        <p:nvPicPr>
          <p:cNvPr id="3" name="Объект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>
          <a:xfrm>
            <a:off x="4407334" y="1427021"/>
            <a:ext cx="4235921" cy="381000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5"/>
          <p:cNvSpPr txBox="1">
            <a:spLocks noGrp="1"/>
          </p:cNvSpPr>
          <p:nvPr>
            <p:ph type="body" idx="4294967295"/>
          </p:nvPr>
        </p:nvSpPr>
        <p:spPr>
          <a:xfrm>
            <a:off x="637309" y="712500"/>
            <a:ext cx="7813959" cy="5716005"/>
          </a:xfrm>
        </p:spPr>
        <p:txBody>
          <a:bodyPr/>
          <a:lstStyle/>
          <a:p>
            <a:pPr marL="0" lvl="0" indent="0" algn="ctr">
              <a:lnSpc>
                <a:spcPct val="90000"/>
              </a:lnSpc>
              <a:buNone/>
            </a:pPr>
            <a:r>
              <a:rPr lang="ru-RU" sz="2000" b="1"/>
              <a:t>Клінічні ознаки та симптоми</a:t>
            </a:r>
            <a:r>
              <a:rPr lang="ru-RU" sz="2000"/>
              <a:t>. </a:t>
            </a:r>
          </a:p>
          <a:p>
            <a:pPr lvl="0" algn="just">
              <a:lnSpc>
                <a:spcPct val="90000"/>
              </a:lnSpc>
            </a:pPr>
            <a:r>
              <a:rPr lang="ru-RU" sz="2000"/>
              <a:t>У розвитку ЦД виділяють 3 стадії:</a:t>
            </a:r>
          </a:p>
          <a:p>
            <a:pPr lvl="0" algn="just">
              <a:lnSpc>
                <a:spcPct val="90000"/>
              </a:lnSpc>
            </a:pPr>
            <a:r>
              <a:rPr lang="ru-RU" sz="2000"/>
              <a:t>потенційний ЦД, при якому є лише схильність до розвитку захворювання (неблагоприємна спадковість або маса тіла при народженні 4,5 кг та більше);</a:t>
            </a:r>
          </a:p>
          <a:p>
            <a:pPr lvl="0" algn="just">
              <a:lnSpc>
                <a:spcPct val="90000"/>
              </a:lnSpc>
            </a:pPr>
            <a:r>
              <a:rPr lang="ru-RU" sz="2000"/>
              <a:t>латентний ЦД, що виявляється за допомогою тесту на толерантність до глюкози;</a:t>
            </a:r>
          </a:p>
          <a:p>
            <a:pPr lvl="0" algn="just">
              <a:lnSpc>
                <a:spcPct val="90000"/>
              </a:lnSpc>
            </a:pPr>
            <a:r>
              <a:rPr lang="ru-RU" sz="2000"/>
              <a:t>явний ЦД, при якому наявні типові клінічні та біохімічні симптоми захворювання.</a:t>
            </a:r>
          </a:p>
          <a:p>
            <a:pPr lvl="0" algn="just">
              <a:lnSpc>
                <a:spcPct val="90000"/>
              </a:lnSpc>
            </a:pPr>
            <a:r>
              <a:rPr lang="ru-RU" sz="2000"/>
              <a:t>Хворих непокоять: сухість у роті; поліурія; слабість та зниження працездатності; підвищений апетит; свербіж шкіри та промежини; піодермії та грибкові ураження шкіри; головний біль, порушення сну, дратівливість; болі в серці та гомілкових м’язах. У вагітних можуть виявлятися порушення толерантності до глюкози з клінічними ознаками, що типові для ЦД І або ІІ типу. </a:t>
            </a:r>
          </a:p>
          <a:p>
            <a:pPr lvl="0" algn="just">
              <a:lnSpc>
                <a:spcPct val="90000"/>
              </a:lnSpc>
            </a:pPr>
            <a:r>
              <a:rPr lang="ru-RU" sz="2000"/>
              <a:t>Клінічні прояви гестаційного цукрового діабету можуть мати стерту клінічну картину або бути зовсім відсутніми.</a:t>
            </a:r>
          </a:p>
          <a:p>
            <a:pPr lvl="0" algn="just">
              <a:lnSpc>
                <a:spcPct val="90000"/>
              </a:lnSpc>
            </a:pPr>
            <a:endParaRPr lang="ru-RU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8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1800"/>
              <a:t>.</a:t>
            </a:r>
            <a:br>
              <a:rPr lang="ru-RU" sz="1800"/>
            </a:br>
            <a:endParaRPr lang="ru-RU" sz="1800"/>
          </a:p>
        </p:txBody>
      </p:sp>
      <p:sp>
        <p:nvSpPr>
          <p:cNvPr id="3" name="Объект 10"/>
          <p:cNvSpPr txBox="1">
            <a:spLocks noGrp="1"/>
          </p:cNvSpPr>
          <p:nvPr>
            <p:ph idx="1"/>
          </p:nvPr>
        </p:nvSpPr>
        <p:spPr>
          <a:xfrm>
            <a:off x="4739307" y="642594"/>
            <a:ext cx="4013713" cy="5716645"/>
          </a:xfrm>
        </p:spPr>
        <p:txBody>
          <a:bodyPr>
            <a:noAutofit/>
          </a:bodyPr>
          <a:lstStyle/>
          <a:p>
            <a:pPr lvl="0" algn="just"/>
            <a:r>
              <a:rPr lang="ru-RU" sz="2200"/>
              <a:t>Чинники ризику гестаційного діабету:</a:t>
            </a:r>
          </a:p>
          <a:p>
            <a:pPr lvl="0" algn="just"/>
            <a:r>
              <a:rPr lang="ru-RU" sz="2200"/>
              <a:t>- цукровий діабет у родичів першого ступеня,</a:t>
            </a:r>
          </a:p>
          <a:p>
            <a:pPr lvl="0" algn="just"/>
            <a:r>
              <a:rPr lang="ru-RU" sz="2200"/>
              <a:t>- ожиріння,</a:t>
            </a:r>
          </a:p>
          <a:p>
            <a:pPr lvl="0" algn="just"/>
            <a:r>
              <a:rPr lang="ru-RU" sz="2200"/>
              <a:t>- гестаційний діабет під час попередньої(їх) вагітності(ей),</a:t>
            </a:r>
          </a:p>
          <a:p>
            <a:pPr lvl="0" algn="just"/>
            <a:r>
              <a:rPr lang="ru-RU" sz="2200"/>
              <a:t>- макросомія попередньої дитини (маса новонародженого понад 4000 г),</a:t>
            </a:r>
          </a:p>
          <a:p>
            <a:pPr lvl="0" algn="just"/>
            <a:r>
              <a:rPr lang="ru-RU" sz="2200"/>
              <a:t>- мертвонародження в анамнезі.</a:t>
            </a:r>
          </a:p>
          <a:p>
            <a:pPr lvl="0" algn="just"/>
            <a:endParaRPr lang="ru-RU" sz="2200"/>
          </a:p>
        </p:txBody>
      </p:sp>
      <p:pic>
        <p:nvPicPr>
          <p:cNvPr id="4" name="Рисунок 1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12" y="1179557"/>
            <a:ext cx="4175086" cy="371412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1"/>
          <p:cNvSpPr txBox="1">
            <a:spLocks noGrp="1"/>
          </p:cNvSpPr>
          <p:nvPr>
            <p:ph type="title"/>
          </p:nvPr>
        </p:nvSpPr>
        <p:spPr>
          <a:xfrm>
            <a:off x="856408" y="427655"/>
            <a:ext cx="7524204" cy="470266"/>
          </a:xfrm>
        </p:spPr>
        <p:txBody>
          <a:bodyPr anchorCtr="1">
            <a:noAutofit/>
          </a:bodyPr>
          <a:lstStyle/>
          <a:p>
            <a:pPr lvl="0" algn="ctr"/>
            <a:r>
              <a:rPr lang="ru-RU" sz="3000"/>
              <a:t>Чим небезпечний ГД?</a:t>
            </a:r>
          </a:p>
        </p:txBody>
      </p:sp>
      <p:sp>
        <p:nvSpPr>
          <p:cNvPr id="3" name="Объект 9"/>
          <p:cNvSpPr txBox="1">
            <a:spLocks noGrp="1"/>
          </p:cNvSpPr>
          <p:nvPr>
            <p:ph idx="1"/>
          </p:nvPr>
        </p:nvSpPr>
        <p:spPr>
          <a:xfrm>
            <a:off x="471053" y="897922"/>
            <a:ext cx="8132618" cy="5599858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ru-RU"/>
              <a:t>Найчастіше гестаційний діабет діагностують на 24‒28 тижнях гестації. Але на різних етапах вагітності наслідки інсулінорезистентності, високого цукру та діабету відрізняються:</a:t>
            </a:r>
          </a:p>
          <a:p>
            <a:pPr lvl="0">
              <a:lnSpc>
                <a:spcPct val="90000"/>
              </a:lnSpc>
            </a:pPr>
            <a:r>
              <a:rPr lang="ru-RU"/>
              <a:t>1. Передімплантаційний період (5 днів після запліднення):</a:t>
            </a:r>
          </a:p>
          <a:p>
            <a:pPr lvl="0">
              <a:lnSpc>
                <a:spcPct val="90000"/>
              </a:lnSpc>
            </a:pPr>
            <a:r>
              <a:rPr lang="ru-RU"/>
              <a:t>формування спадкової схильності до діабету;</a:t>
            </a:r>
          </a:p>
          <a:p>
            <a:pPr lvl="0">
              <a:lnSpc>
                <a:spcPct val="90000"/>
              </a:lnSpc>
            </a:pPr>
            <a:r>
              <a:rPr lang="ru-RU"/>
              <a:t>хромосомні мутації;</a:t>
            </a:r>
          </a:p>
          <a:p>
            <a:pPr lvl="0">
              <a:lnSpc>
                <a:spcPct val="90000"/>
              </a:lnSpc>
            </a:pPr>
            <a:r>
              <a:rPr lang="ru-RU"/>
              <a:t>генні мутації.</a:t>
            </a:r>
          </a:p>
          <a:p>
            <a:pPr lvl="0">
              <a:lnSpc>
                <a:spcPct val="90000"/>
              </a:lnSpc>
            </a:pPr>
            <a:r>
              <a:rPr lang="ru-RU"/>
              <a:t>2. Ембріональний період (до кінця 8-го тижня) етап утворення матково-плацентарного кровообігу:</a:t>
            </a:r>
          </a:p>
          <a:p>
            <a:pPr lvl="0">
              <a:lnSpc>
                <a:spcPct val="90000"/>
              </a:lnSpc>
            </a:pPr>
            <a:r>
              <a:rPr lang="ru-RU"/>
              <a:t>проблеми з формуванням матки й кровопостачанням.</a:t>
            </a:r>
          </a:p>
          <a:p>
            <a:pPr lvl="0">
              <a:lnSpc>
                <a:spcPct val="90000"/>
              </a:lnSpc>
            </a:pPr>
            <a:r>
              <a:rPr lang="ru-RU"/>
              <a:t>3. Ранній (з 9-го до 28-го тижня) і пізній фетальний періоди (з 29-го до 40-го тижня):</a:t>
            </a:r>
          </a:p>
          <a:p>
            <a:pPr lvl="0">
              <a:lnSpc>
                <a:spcPct val="90000"/>
              </a:lnSpc>
            </a:pPr>
            <a:r>
              <a:rPr lang="ru-RU"/>
              <a:t>збільшення ваги майбутнього малюка;</a:t>
            </a:r>
          </a:p>
          <a:p>
            <a:pPr lvl="0">
              <a:lnSpc>
                <a:spcPct val="90000"/>
              </a:lnSpc>
            </a:pPr>
            <a:r>
              <a:rPr lang="ru-RU"/>
              <a:t>синдром випередження внутрішньоутробного розвитку;</a:t>
            </a:r>
          </a:p>
          <a:p>
            <a:pPr lvl="0">
              <a:lnSpc>
                <a:spcPct val="90000"/>
              </a:lnSpc>
            </a:pPr>
            <a:r>
              <a:rPr lang="ru-RU"/>
              <a:t>діабетична фетопатія (багатоводдя, набряклість тканин, органомегалія) — основна причина перинатальних втрат у жінок із ГСД.</a:t>
            </a:r>
          </a:p>
          <a:p>
            <a:pPr lvl="0">
              <a:lnSpc>
                <a:spcPct val="90000"/>
              </a:lnSpc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31520" y="438979"/>
            <a:ext cx="7680960" cy="688524"/>
          </a:xfrm>
        </p:spPr>
        <p:txBody>
          <a:bodyPr anchorCtr="1">
            <a:normAutofit/>
          </a:bodyPr>
          <a:lstStyle/>
          <a:p>
            <a:pPr lvl="0" algn="ctr"/>
            <a:r>
              <a:rPr lang="uk-UA" sz="2700" dirty="0"/>
              <a:t>Обстеження на ГД</a:t>
            </a:r>
            <a:endParaRPr lang="ru-RU" sz="2700" dirty="0"/>
          </a:p>
        </p:txBody>
      </p:sp>
      <p:pic>
        <p:nvPicPr>
          <p:cNvPr id="3" name="Рисунок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039" y="1322412"/>
            <a:ext cx="4209362" cy="2806241"/>
          </a:xfrm>
        </p:spPr>
      </p:pic>
      <p:sp>
        <p:nvSpPr>
          <p:cNvPr id="4" name="Объект 2"/>
          <p:cNvSpPr txBox="1">
            <a:spLocks noGrp="1"/>
          </p:cNvSpPr>
          <p:nvPr>
            <p:ph idx="2"/>
          </p:nvPr>
        </p:nvSpPr>
        <p:spPr>
          <a:xfrm>
            <a:off x="4946072" y="1127503"/>
            <a:ext cx="3685310" cy="5023915"/>
          </a:xfrm>
        </p:spPr>
        <p:txBody>
          <a:bodyPr>
            <a:noAutofit/>
          </a:bodyPr>
          <a:lstStyle/>
          <a:p>
            <a:pPr lvl="0" algn="just"/>
            <a:r>
              <a:rPr lang="ru-RU" sz="2000" dirty="0" err="1"/>
              <a:t>Вагітним</a:t>
            </a:r>
            <a:r>
              <a:rPr lang="ru-RU" sz="2000" dirty="0"/>
              <a:t>, у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немає</a:t>
            </a:r>
            <a:r>
              <a:rPr lang="ru-RU" sz="2000" dirty="0"/>
              <a:t> </a:t>
            </a:r>
            <a:r>
              <a:rPr lang="ru-RU" sz="2000" dirty="0" err="1"/>
              <a:t>чинників</a:t>
            </a:r>
            <a:r>
              <a:rPr lang="ru-RU" sz="2000" dirty="0"/>
              <a:t> </a:t>
            </a:r>
            <a:r>
              <a:rPr lang="ru-RU" sz="2000" dirty="0" err="1"/>
              <a:t>ризику</a:t>
            </a:r>
            <a:r>
              <a:rPr lang="ru-RU" sz="2000" dirty="0"/>
              <a:t> </a:t>
            </a:r>
            <a:r>
              <a:rPr lang="ru-RU" sz="2000" dirty="0" err="1"/>
              <a:t>гестаційного</a:t>
            </a:r>
            <a:r>
              <a:rPr lang="ru-RU" sz="2000" dirty="0"/>
              <a:t> </a:t>
            </a:r>
            <a:r>
              <a:rPr lang="ru-RU" sz="2000" dirty="0" err="1"/>
              <a:t>діабету</a:t>
            </a:r>
            <a:r>
              <a:rPr lang="ru-RU" sz="2000" dirty="0"/>
              <a:t>, </a:t>
            </a:r>
            <a:r>
              <a:rPr lang="ru-RU" sz="2000" dirty="0" err="1"/>
              <a:t>проводять</a:t>
            </a:r>
            <a:r>
              <a:rPr lang="ru-RU" sz="2000" dirty="0"/>
              <a:t> 2-годинний </a:t>
            </a:r>
            <a:r>
              <a:rPr lang="ru-RU" sz="2000" dirty="0" err="1"/>
              <a:t>пероральний</a:t>
            </a:r>
            <a:r>
              <a:rPr lang="ru-RU" sz="2000" dirty="0"/>
              <a:t> тест </a:t>
            </a:r>
            <a:r>
              <a:rPr lang="ru-RU" sz="2000" dirty="0" err="1"/>
              <a:t>толерантності</a:t>
            </a:r>
            <a:r>
              <a:rPr lang="ru-RU" sz="2000" dirty="0"/>
              <a:t> до </a:t>
            </a:r>
            <a:r>
              <a:rPr lang="ru-RU" sz="2000" dirty="0" err="1"/>
              <a:t>глюкози</a:t>
            </a:r>
            <a:r>
              <a:rPr lang="ru-RU" sz="2000" dirty="0"/>
              <a:t> (ПТТГ) у </a:t>
            </a:r>
            <a:r>
              <a:rPr lang="ru-RU" sz="2000" dirty="0" err="1"/>
              <a:t>терміні</a:t>
            </a:r>
            <a:r>
              <a:rPr lang="ru-RU" sz="2000" dirty="0"/>
              <a:t> 24 - 28 </a:t>
            </a:r>
            <a:r>
              <a:rPr lang="ru-RU" sz="2000" dirty="0" err="1"/>
              <a:t>тижнів</a:t>
            </a:r>
            <a:r>
              <a:rPr lang="ru-RU" sz="2000" dirty="0"/>
              <a:t>.</a:t>
            </a:r>
          </a:p>
          <a:p>
            <a:pPr lvl="0" algn="just"/>
            <a:r>
              <a:rPr lang="ru-RU" sz="2000" dirty="0" err="1"/>
              <a:t>Вагітним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один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більше</a:t>
            </a:r>
            <a:r>
              <a:rPr lang="ru-RU" sz="2000" dirty="0"/>
              <a:t> </a:t>
            </a:r>
            <a:r>
              <a:rPr lang="ru-RU" sz="2000" dirty="0" err="1"/>
              <a:t>чинників</a:t>
            </a:r>
            <a:r>
              <a:rPr lang="ru-RU" sz="2000" dirty="0"/>
              <a:t> </a:t>
            </a:r>
            <a:r>
              <a:rPr lang="ru-RU" sz="2000" dirty="0" err="1"/>
              <a:t>ризику</a:t>
            </a:r>
            <a:r>
              <a:rPr lang="ru-RU" sz="2000" dirty="0"/>
              <a:t> </a:t>
            </a:r>
            <a:r>
              <a:rPr lang="ru-RU" sz="2000" dirty="0" err="1"/>
              <a:t>гестаційного</a:t>
            </a:r>
            <a:r>
              <a:rPr lang="ru-RU" sz="2000" dirty="0"/>
              <a:t> </a:t>
            </a:r>
            <a:r>
              <a:rPr lang="ru-RU" sz="2000" dirty="0" err="1"/>
              <a:t>діабету</a:t>
            </a:r>
            <a:r>
              <a:rPr lang="ru-RU" sz="2000" dirty="0"/>
              <a:t>, ПТТГ </a:t>
            </a:r>
            <a:r>
              <a:rPr lang="ru-RU" sz="2000" dirty="0" err="1"/>
              <a:t>проводять</a:t>
            </a:r>
            <a:r>
              <a:rPr lang="ru-RU" sz="2000" dirty="0"/>
              <a:t> </a:t>
            </a:r>
            <a:r>
              <a:rPr lang="ru-RU" sz="2000" dirty="0" err="1"/>
              <a:t>відразу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першого</a:t>
            </a:r>
            <a:r>
              <a:rPr lang="ru-RU" sz="2000" dirty="0"/>
              <a:t> </a:t>
            </a:r>
            <a:r>
              <a:rPr lang="ru-RU" sz="2000" dirty="0" err="1"/>
              <a:t>звернення</a:t>
            </a:r>
            <a:r>
              <a:rPr lang="ru-RU" sz="2000" dirty="0"/>
              <a:t> з приводу </a:t>
            </a:r>
            <a:r>
              <a:rPr lang="ru-RU" sz="2000" dirty="0" err="1"/>
              <a:t>вагітності</a:t>
            </a:r>
            <a:r>
              <a:rPr lang="ru-RU" sz="2000" dirty="0"/>
              <a:t>. У </a:t>
            </a:r>
            <a:r>
              <a:rPr lang="ru-RU" sz="2000" dirty="0" err="1"/>
              <a:t>разі</a:t>
            </a:r>
            <a:r>
              <a:rPr lang="ru-RU" sz="2000" dirty="0"/>
              <a:t> негативного результату ПТТГ </a:t>
            </a:r>
            <a:r>
              <a:rPr lang="ru-RU" sz="2000" dirty="0" err="1"/>
              <a:t>повторюють</a:t>
            </a:r>
            <a:r>
              <a:rPr lang="ru-RU" sz="2000" dirty="0"/>
              <a:t> у </a:t>
            </a:r>
            <a:r>
              <a:rPr lang="ru-RU" sz="2000" dirty="0" err="1"/>
              <a:t>терміні</a:t>
            </a:r>
            <a:r>
              <a:rPr lang="ru-RU" sz="2000" dirty="0"/>
              <a:t> 24 - 28 </a:t>
            </a:r>
            <a:r>
              <a:rPr lang="ru-RU" sz="2000" dirty="0" err="1"/>
              <a:t>тижнів</a:t>
            </a:r>
            <a:r>
              <a:rPr lang="ru-RU" sz="2000" dirty="0"/>
              <a:t>.</a:t>
            </a:r>
          </a:p>
        </p:txBody>
      </p:sp>
      <p:sp>
        <p:nvSpPr>
          <p:cNvPr id="5" name="Прямоугольник 6"/>
          <p:cNvSpPr/>
          <p:nvPr/>
        </p:nvSpPr>
        <p:spPr>
          <a:xfrm>
            <a:off x="843705" y="4984642"/>
            <a:ext cx="3702030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Garamond"/>
              </a:rPr>
              <a:t>Обстеженню</a:t>
            </a:r>
            <a:r>
              <a:rPr lang="ru-RU" sz="1800" b="0" i="0" u="none" strike="noStrike" kern="1200" cap="none" spc="0" baseline="0" dirty="0">
                <a:solidFill>
                  <a:srgbClr val="000000"/>
                </a:solidFill>
                <a:uFillTx/>
                <a:latin typeface="Garamond"/>
              </a:rPr>
              <a:t> </a:t>
            </a:r>
            <a:r>
              <a:rPr lang="ru-RU" sz="18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Garamond"/>
              </a:rPr>
              <a:t>на</a:t>
            </a:r>
            <a:r>
              <a:rPr lang="ru-RU" dirty="0" err="1">
                <a:solidFill>
                  <a:srgbClr val="000000"/>
                </a:solidFill>
                <a:latin typeface="Garamond"/>
              </a:rPr>
              <a:t>гестаційний</a:t>
            </a:r>
            <a:r>
              <a:rPr lang="ru-RU" dirty="0">
                <a:solidFill>
                  <a:srgbClr val="000000"/>
                </a:solidFill>
                <a:latin typeface="Garamond"/>
              </a:rPr>
              <a:t> </a:t>
            </a:r>
          </a:p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Garamond"/>
              </a:rPr>
              <a:t> </a:t>
            </a:r>
            <a:r>
              <a:rPr lang="ru-RU" sz="18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Garamond"/>
              </a:rPr>
              <a:t>діабет</a:t>
            </a:r>
            <a:r>
              <a:rPr lang="ru-RU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Garamond"/>
              </a:rPr>
              <a:t> </a:t>
            </a:r>
            <a:r>
              <a:rPr lang="ru-RU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Garamond"/>
              </a:rPr>
              <a:t>підлягають</a:t>
            </a:r>
            <a:r>
              <a:rPr lang="ru-RU" sz="1800" b="0" i="0" u="none" strike="noStrike" kern="1200" cap="none" spc="0" baseline="0" dirty="0">
                <a:solidFill>
                  <a:srgbClr val="000000"/>
                </a:solidFill>
                <a:uFillTx/>
                <a:latin typeface="Garamond"/>
              </a:rPr>
              <a:t> </a:t>
            </a:r>
            <a:r>
              <a:rPr lang="ru-RU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Garamond"/>
              </a:rPr>
              <a:t>усі</a:t>
            </a:r>
            <a:r>
              <a:rPr lang="ru-RU" sz="1800" b="0" i="0" u="none" strike="noStrike" kern="1200" cap="none" spc="0" baseline="0" dirty="0">
                <a:solidFill>
                  <a:srgbClr val="000000"/>
                </a:solidFill>
                <a:uFillTx/>
                <a:latin typeface="Garamond"/>
              </a:rPr>
              <a:t> </a:t>
            </a:r>
            <a:r>
              <a:rPr lang="ru-RU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Garamond"/>
              </a:rPr>
              <a:t>вагітні</a:t>
            </a:r>
            <a:r>
              <a:rPr lang="ru-RU" sz="1800" b="0" i="0" u="none" strike="noStrike" kern="1200" cap="none" spc="0" baseline="0" dirty="0">
                <a:solidFill>
                  <a:srgbClr val="000000"/>
                </a:solidFill>
                <a:uFillTx/>
                <a:latin typeface="Garamond"/>
              </a:rPr>
              <a:t> </a:t>
            </a:r>
            <a:r>
              <a:rPr lang="ru-RU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Garamond"/>
              </a:rPr>
              <a:t>жінки</a:t>
            </a:r>
            <a:r>
              <a:rPr lang="ru-RU" sz="1800" b="0" i="0" u="none" strike="noStrike" kern="1200" cap="none" spc="0" baseline="0" dirty="0">
                <a:solidFill>
                  <a:srgbClr val="000000"/>
                </a:solidFill>
                <a:uFillTx/>
                <a:latin typeface="Garamon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idx="1"/>
          </p:nvPr>
        </p:nvSpPr>
        <p:spPr>
          <a:xfrm>
            <a:off x="526473" y="484906"/>
            <a:ext cx="3643739" cy="5915893"/>
          </a:xfrm>
        </p:spPr>
        <p:txBody>
          <a:bodyPr/>
          <a:lstStyle/>
          <a:p>
            <a:pPr lvl="0" algn="just">
              <a:lnSpc>
                <a:spcPct val="90000"/>
              </a:lnSpc>
            </a:pPr>
            <a:r>
              <a:rPr lang="ru-RU" dirty="0"/>
              <a:t>ПТТГ </a:t>
            </a:r>
            <a:r>
              <a:rPr lang="ru-RU" dirty="0" err="1"/>
              <a:t>проводять</a:t>
            </a:r>
            <a:r>
              <a:rPr lang="ru-RU" dirty="0"/>
              <a:t> у </a:t>
            </a:r>
            <a:r>
              <a:rPr lang="ru-RU" dirty="0" err="1"/>
              <a:t>ранковий</a:t>
            </a:r>
            <a:r>
              <a:rPr lang="ru-RU" dirty="0"/>
              <a:t> час </a:t>
            </a:r>
            <a:r>
              <a:rPr lang="ru-RU" dirty="0" err="1"/>
              <a:t>після</a:t>
            </a:r>
            <a:r>
              <a:rPr lang="ru-RU" dirty="0"/>
              <a:t> 8-годинного </a:t>
            </a:r>
            <a:r>
              <a:rPr lang="ru-RU" dirty="0" err="1"/>
              <a:t>утримання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 за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відсутності</a:t>
            </a:r>
            <a:r>
              <a:rPr lang="ru-RU" dirty="0"/>
              <a:t> </a:t>
            </a:r>
            <a:r>
              <a:rPr lang="ru-RU" dirty="0" err="1"/>
              <a:t>гострих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, травм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оперативних</a:t>
            </a:r>
            <a:r>
              <a:rPr lang="ru-RU" dirty="0"/>
              <a:t> </a:t>
            </a:r>
            <a:r>
              <a:rPr lang="ru-RU" dirty="0" err="1"/>
              <a:t>втручань</a:t>
            </a:r>
            <a:r>
              <a:rPr lang="ru-RU" dirty="0"/>
              <a:t>. </a:t>
            </a:r>
            <a:r>
              <a:rPr lang="ru-RU" dirty="0" err="1"/>
              <a:t>Глікемію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у </a:t>
            </a:r>
            <a:r>
              <a:rPr lang="ru-RU" dirty="0" err="1"/>
              <a:t>плазмі</a:t>
            </a:r>
            <a:r>
              <a:rPr lang="ru-RU" dirty="0"/>
              <a:t> </a:t>
            </a:r>
            <a:r>
              <a:rPr lang="ru-RU" dirty="0" err="1"/>
              <a:t>венозної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лабораторним</a:t>
            </a:r>
            <a:r>
              <a:rPr lang="ru-RU" dirty="0"/>
              <a:t> методом (не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експрес-аналізатора</a:t>
            </a:r>
            <a:r>
              <a:rPr lang="ru-RU" dirty="0"/>
              <a:t>!).</a:t>
            </a:r>
          </a:p>
          <a:p>
            <a:pPr lvl="0" algn="just">
              <a:lnSpc>
                <a:spcPct val="90000"/>
              </a:lnSpc>
            </a:pPr>
            <a:r>
              <a:rPr lang="ru-RU" dirty="0" err="1"/>
              <a:t>Після</a:t>
            </a:r>
            <a:r>
              <a:rPr lang="ru-RU" dirty="0"/>
              <a:t> забору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натще</a:t>
            </a:r>
            <a:r>
              <a:rPr lang="ru-RU" dirty="0"/>
              <a:t> </a:t>
            </a:r>
            <a:r>
              <a:rPr lang="ru-RU" dirty="0" err="1"/>
              <a:t>вагітній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випити</a:t>
            </a:r>
            <a:r>
              <a:rPr lang="ru-RU" dirty="0"/>
              <a:t> </a:t>
            </a:r>
            <a:r>
              <a:rPr lang="ru-RU" dirty="0" err="1"/>
              <a:t>упродовж</a:t>
            </a:r>
            <a:r>
              <a:rPr lang="ru-RU" dirty="0"/>
              <a:t> 3 - 5 </a:t>
            </a:r>
            <a:r>
              <a:rPr lang="ru-RU" dirty="0" err="1"/>
              <a:t>хвилин</a:t>
            </a:r>
            <a:r>
              <a:rPr lang="ru-RU" dirty="0"/>
              <a:t> 75 г </a:t>
            </a:r>
            <a:r>
              <a:rPr lang="ru-RU" dirty="0" err="1"/>
              <a:t>глюкози</a:t>
            </a:r>
            <a:r>
              <a:rPr lang="ru-RU" dirty="0"/>
              <a:t>, яку </a:t>
            </a:r>
            <a:r>
              <a:rPr lang="ru-RU" dirty="0" err="1"/>
              <a:t>розчинено</a:t>
            </a:r>
            <a:r>
              <a:rPr lang="ru-RU" dirty="0"/>
              <a:t> у 300 мл води (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додати</a:t>
            </a:r>
            <a:r>
              <a:rPr lang="ru-RU" dirty="0"/>
              <a:t> </a:t>
            </a:r>
            <a:r>
              <a:rPr lang="ru-RU" dirty="0" err="1"/>
              <a:t>сік</a:t>
            </a:r>
            <a:r>
              <a:rPr lang="ru-RU" dirty="0"/>
              <a:t> </a:t>
            </a:r>
            <a:r>
              <a:rPr lang="ru-RU" dirty="0" err="1"/>
              <a:t>свіжого</a:t>
            </a:r>
            <a:r>
              <a:rPr lang="ru-RU" dirty="0"/>
              <a:t> лимона). </a:t>
            </a:r>
            <a:r>
              <a:rPr lang="ru-RU" dirty="0" err="1"/>
              <a:t>Повторний</a:t>
            </a:r>
            <a:r>
              <a:rPr lang="ru-RU" dirty="0"/>
              <a:t> </a:t>
            </a:r>
            <a:r>
              <a:rPr lang="ru-RU" dirty="0" err="1"/>
              <a:t>забір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через 2 </a:t>
            </a:r>
            <a:r>
              <a:rPr lang="ru-RU" dirty="0" err="1"/>
              <a:t>години</a:t>
            </a:r>
            <a:r>
              <a:rPr lang="ru-RU" dirty="0"/>
              <a:t>. </a:t>
            </a:r>
            <a:r>
              <a:rPr lang="ru-RU" dirty="0" err="1"/>
              <a:t>Упродовж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часу </a:t>
            </a:r>
            <a:r>
              <a:rPr lang="ru-RU" dirty="0" err="1"/>
              <a:t>вагітна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перебувати</a:t>
            </a:r>
            <a:r>
              <a:rPr lang="ru-RU" dirty="0"/>
              <a:t> у </a:t>
            </a:r>
            <a:r>
              <a:rPr lang="ru-RU" dirty="0" err="1"/>
              <a:t>стані</a:t>
            </a:r>
            <a:r>
              <a:rPr lang="ru-RU" dirty="0"/>
              <a:t> </a:t>
            </a:r>
            <a:r>
              <a:rPr lang="ru-RU" dirty="0" err="1"/>
              <a:t>спокою</a:t>
            </a:r>
            <a:r>
              <a:rPr lang="ru-RU" dirty="0"/>
              <a:t>,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пити</a:t>
            </a:r>
            <a:r>
              <a:rPr lang="ru-RU" dirty="0"/>
              <a:t> </a:t>
            </a:r>
            <a:r>
              <a:rPr lang="ru-RU" dirty="0" err="1"/>
              <a:t>негазовану</a:t>
            </a:r>
            <a:r>
              <a:rPr lang="ru-RU" dirty="0"/>
              <a:t> воду, не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їсти</a:t>
            </a:r>
            <a:r>
              <a:rPr lang="ru-RU" dirty="0"/>
              <a:t> і </a:t>
            </a:r>
            <a:r>
              <a:rPr lang="ru-RU" dirty="0" err="1"/>
              <a:t>палити</a:t>
            </a:r>
            <a:r>
              <a:rPr lang="ru-RU" dirty="0"/>
              <a:t>.</a:t>
            </a:r>
          </a:p>
        </p:txBody>
      </p:sp>
      <p:pic>
        <p:nvPicPr>
          <p:cNvPr id="3" name="Объект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>
          <a:xfrm>
            <a:off x="4477094" y="1052949"/>
            <a:ext cx="4182255" cy="418225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1966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idx="1"/>
          </p:nvPr>
        </p:nvSpPr>
        <p:spPr>
          <a:xfrm>
            <a:off x="775859" y="429493"/>
            <a:ext cx="7869381" cy="5888187"/>
          </a:xfrm>
        </p:spPr>
        <p:txBody>
          <a:bodyPr>
            <a:noAutofit/>
          </a:bodyPr>
          <a:lstStyle/>
          <a:p>
            <a:pPr lvl="0" algn="just"/>
            <a:r>
              <a:rPr lang="ru-RU" sz="2400"/>
              <a:t>Час визначення ГСД (наказ МОЗ УКРАЇНИ від 29.12.2014 № 1021)</a:t>
            </a:r>
          </a:p>
          <a:p>
            <a:pPr lvl="0" algn="just"/>
            <a:r>
              <a:rPr lang="ru-RU" sz="2400"/>
              <a:t>Натщесерце ≥5,1 ммоль/л</a:t>
            </a:r>
          </a:p>
          <a:p>
            <a:pPr lvl="0" algn="just"/>
            <a:r>
              <a:rPr lang="ru-RU" sz="2400"/>
              <a:t>Глікемія через 1 год ≥10,0 ммоль/л</a:t>
            </a:r>
          </a:p>
          <a:p>
            <a:pPr lvl="0" algn="just"/>
            <a:r>
              <a:rPr lang="ru-RU" sz="2400"/>
              <a:t>Глікемія через 2 год ≥8,5 ммоль/л</a:t>
            </a:r>
          </a:p>
          <a:p>
            <a:pPr lvl="0" algn="just"/>
            <a:r>
              <a:rPr lang="ru-RU" sz="2400"/>
              <a:t>Тест вважається позитивним, якщо глікемія натще та/або після навантаження перевищує нормативні показники (відповідно &gt; 5,5 ммоль/л і ≥ 7,8 ммоль/л). У разі позитивного результату ПТТГ слід повторити наступної доби. При підтвердженні позитивного результату діагноз гестаційного діабету вважається встановленим, і вагітну в подальшому спостерігають спільно акушер-гінеколог і ендокринолог згідно з клінічним протоколом "Ведення вагітності у хворих на гестаційний діабет" (наказ МОЗ України від 15.12.2003 р. № 582).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Савон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TM03457510%5b%5bfn=Савон%5d%5d</Template>
  <TotalTime>176</TotalTime>
  <Words>1053</Words>
  <Application>Microsoft Office PowerPoint</Application>
  <PresentationFormat>Широкоэкранный</PresentationFormat>
  <Paragraphs>75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Garamond</vt:lpstr>
      <vt:lpstr>Савон</vt:lpstr>
      <vt:lpstr>Гестаційний діабет  Виконала: Торконяк Д. 6 ГРУПА 6 КУРС</vt:lpstr>
      <vt:lpstr>Презентация PowerPoint</vt:lpstr>
      <vt:lpstr>Презентация PowerPoint</vt:lpstr>
      <vt:lpstr>. </vt:lpstr>
      <vt:lpstr>Чим небезпечний ГД?</vt:lpstr>
      <vt:lpstr>Обстеження на ГД</vt:lpstr>
      <vt:lpstr>Презентация PowerPoint</vt:lpstr>
      <vt:lpstr>Презентация PowerPoint</vt:lpstr>
      <vt:lpstr>Презентация PowerPoint</vt:lpstr>
      <vt:lpstr>Дієтотерапія</vt:lpstr>
      <vt:lpstr>Режим харчування:</vt:lpstr>
      <vt:lpstr>Яка надбавка у вазі під час вагітності вважається нормою?</vt:lpstr>
      <vt:lpstr>Тактика ведення вагітності і пологів </vt:lpstr>
      <vt:lpstr>Тактика ведення вагітності і пологів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Гестаційний діабет</dc:title>
  <dc:creator>Пользователь</dc:creator>
  <cp:lastModifiedBy>Пользователь</cp:lastModifiedBy>
  <cp:revision>18</cp:revision>
  <dcterms:created xsi:type="dcterms:W3CDTF">2021-09-01T13:07:43Z</dcterms:created>
  <dcterms:modified xsi:type="dcterms:W3CDTF">2021-09-12T18:58:52Z</dcterms:modified>
</cp:coreProperties>
</file>